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1" r:id="rId2"/>
    <p:sldId id="283" r:id="rId3"/>
    <p:sldId id="282" r:id="rId4"/>
    <p:sldId id="280"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6" r:id="rId24"/>
    <p:sldId id="277" r:id="rId25"/>
    <p:sldId id="278"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8" d="100"/>
          <a:sy n="108" d="100"/>
        </p:scale>
        <p:origin x="170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F5585915-A608-462E-A060-0AD7F51FB72A}" type="datetimeFigureOut">
              <a:rPr lang="en-AU" smtClean="0"/>
              <a:t>19/11/2020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8A41596-42A1-47C8-B709-CA4BF0FA4564}" type="slidenum">
              <a:rPr lang="en-AU" smtClean="0"/>
              <a:t>‹#›</a:t>
            </a:fld>
            <a:endParaRPr lang="en-AU"/>
          </a:p>
        </p:txBody>
      </p:sp>
    </p:spTree>
    <p:extLst>
      <p:ext uri="{BB962C8B-B14F-4D97-AF65-F5344CB8AC3E}">
        <p14:creationId xmlns:p14="http://schemas.microsoft.com/office/powerpoint/2010/main" val="3021127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5585915-A608-462E-A060-0AD7F51FB72A}" type="datetimeFigureOut">
              <a:rPr lang="en-AU" smtClean="0"/>
              <a:t>19/11/2020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8A41596-42A1-47C8-B709-CA4BF0FA4564}" type="slidenum">
              <a:rPr lang="en-AU" smtClean="0"/>
              <a:t>‹#›</a:t>
            </a:fld>
            <a:endParaRPr lang="en-AU"/>
          </a:p>
        </p:txBody>
      </p:sp>
    </p:spTree>
    <p:extLst>
      <p:ext uri="{BB962C8B-B14F-4D97-AF65-F5344CB8AC3E}">
        <p14:creationId xmlns:p14="http://schemas.microsoft.com/office/powerpoint/2010/main" val="3465938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5585915-A608-462E-A060-0AD7F51FB72A}" type="datetimeFigureOut">
              <a:rPr lang="en-AU" smtClean="0"/>
              <a:t>19/11/2020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8A41596-42A1-47C8-B709-CA4BF0FA4564}" type="slidenum">
              <a:rPr lang="en-AU" smtClean="0"/>
              <a:t>‹#›</a:t>
            </a:fld>
            <a:endParaRPr lang="en-AU"/>
          </a:p>
        </p:txBody>
      </p:sp>
    </p:spTree>
    <p:extLst>
      <p:ext uri="{BB962C8B-B14F-4D97-AF65-F5344CB8AC3E}">
        <p14:creationId xmlns:p14="http://schemas.microsoft.com/office/powerpoint/2010/main" val="3959200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5585915-A608-462E-A060-0AD7F51FB72A}" type="datetimeFigureOut">
              <a:rPr lang="en-AU" smtClean="0"/>
              <a:t>19/11/2020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8A41596-42A1-47C8-B709-CA4BF0FA4564}" type="slidenum">
              <a:rPr lang="en-AU" smtClean="0"/>
              <a:t>‹#›</a:t>
            </a:fld>
            <a:endParaRPr lang="en-AU"/>
          </a:p>
        </p:txBody>
      </p:sp>
    </p:spTree>
    <p:extLst>
      <p:ext uri="{BB962C8B-B14F-4D97-AF65-F5344CB8AC3E}">
        <p14:creationId xmlns:p14="http://schemas.microsoft.com/office/powerpoint/2010/main" val="1342652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585915-A608-462E-A060-0AD7F51FB72A}" type="datetimeFigureOut">
              <a:rPr lang="en-AU" smtClean="0"/>
              <a:t>19/11/2020</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48A41596-42A1-47C8-B709-CA4BF0FA4564}" type="slidenum">
              <a:rPr lang="en-AU" smtClean="0"/>
              <a:t>‹#›</a:t>
            </a:fld>
            <a:endParaRPr lang="en-AU"/>
          </a:p>
        </p:txBody>
      </p:sp>
    </p:spTree>
    <p:extLst>
      <p:ext uri="{BB962C8B-B14F-4D97-AF65-F5344CB8AC3E}">
        <p14:creationId xmlns:p14="http://schemas.microsoft.com/office/powerpoint/2010/main" val="2400537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F5585915-A608-462E-A060-0AD7F51FB72A}" type="datetimeFigureOut">
              <a:rPr lang="en-AU" smtClean="0"/>
              <a:t>19/11/2020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8A41596-42A1-47C8-B709-CA4BF0FA4564}" type="slidenum">
              <a:rPr lang="en-AU" smtClean="0"/>
              <a:t>‹#›</a:t>
            </a:fld>
            <a:endParaRPr lang="en-AU"/>
          </a:p>
        </p:txBody>
      </p:sp>
    </p:spTree>
    <p:extLst>
      <p:ext uri="{BB962C8B-B14F-4D97-AF65-F5344CB8AC3E}">
        <p14:creationId xmlns:p14="http://schemas.microsoft.com/office/powerpoint/2010/main" val="3417809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F5585915-A608-462E-A060-0AD7F51FB72A}" type="datetimeFigureOut">
              <a:rPr lang="en-AU" smtClean="0"/>
              <a:t>19/11/2020</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48A41596-42A1-47C8-B709-CA4BF0FA4564}" type="slidenum">
              <a:rPr lang="en-AU" smtClean="0"/>
              <a:t>‹#›</a:t>
            </a:fld>
            <a:endParaRPr lang="en-AU"/>
          </a:p>
        </p:txBody>
      </p:sp>
    </p:spTree>
    <p:extLst>
      <p:ext uri="{BB962C8B-B14F-4D97-AF65-F5344CB8AC3E}">
        <p14:creationId xmlns:p14="http://schemas.microsoft.com/office/powerpoint/2010/main" val="3511405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F5585915-A608-462E-A060-0AD7F51FB72A}" type="datetimeFigureOut">
              <a:rPr lang="en-AU" smtClean="0"/>
              <a:t>19/11/2020</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48A41596-42A1-47C8-B709-CA4BF0FA4564}" type="slidenum">
              <a:rPr lang="en-AU" smtClean="0"/>
              <a:t>‹#›</a:t>
            </a:fld>
            <a:endParaRPr lang="en-AU"/>
          </a:p>
        </p:txBody>
      </p:sp>
    </p:spTree>
    <p:extLst>
      <p:ext uri="{BB962C8B-B14F-4D97-AF65-F5344CB8AC3E}">
        <p14:creationId xmlns:p14="http://schemas.microsoft.com/office/powerpoint/2010/main" val="3831114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585915-A608-462E-A060-0AD7F51FB72A}" type="datetimeFigureOut">
              <a:rPr lang="en-AU" smtClean="0"/>
              <a:t>19/11/2020</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48A41596-42A1-47C8-B709-CA4BF0FA4564}" type="slidenum">
              <a:rPr lang="en-AU" smtClean="0"/>
              <a:t>‹#›</a:t>
            </a:fld>
            <a:endParaRPr lang="en-AU"/>
          </a:p>
        </p:txBody>
      </p:sp>
    </p:spTree>
    <p:extLst>
      <p:ext uri="{BB962C8B-B14F-4D97-AF65-F5344CB8AC3E}">
        <p14:creationId xmlns:p14="http://schemas.microsoft.com/office/powerpoint/2010/main" val="27482797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585915-A608-462E-A060-0AD7F51FB72A}" type="datetimeFigureOut">
              <a:rPr lang="en-AU" smtClean="0"/>
              <a:t>19/11/2020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8A41596-42A1-47C8-B709-CA4BF0FA4564}" type="slidenum">
              <a:rPr lang="en-AU" smtClean="0"/>
              <a:t>‹#›</a:t>
            </a:fld>
            <a:endParaRPr lang="en-AU"/>
          </a:p>
        </p:txBody>
      </p:sp>
    </p:spTree>
    <p:extLst>
      <p:ext uri="{BB962C8B-B14F-4D97-AF65-F5344CB8AC3E}">
        <p14:creationId xmlns:p14="http://schemas.microsoft.com/office/powerpoint/2010/main" val="1818841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585915-A608-462E-A060-0AD7F51FB72A}" type="datetimeFigureOut">
              <a:rPr lang="en-AU" smtClean="0"/>
              <a:t>19/11/2020</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48A41596-42A1-47C8-B709-CA4BF0FA4564}" type="slidenum">
              <a:rPr lang="en-AU" smtClean="0"/>
              <a:t>‹#›</a:t>
            </a:fld>
            <a:endParaRPr lang="en-AU"/>
          </a:p>
        </p:txBody>
      </p:sp>
    </p:spTree>
    <p:extLst>
      <p:ext uri="{BB962C8B-B14F-4D97-AF65-F5344CB8AC3E}">
        <p14:creationId xmlns:p14="http://schemas.microsoft.com/office/powerpoint/2010/main" val="351773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585915-A608-462E-A060-0AD7F51FB72A}" type="datetimeFigureOut">
              <a:rPr lang="en-AU" smtClean="0"/>
              <a:t>19/11/2020</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A41596-42A1-47C8-B709-CA4BF0FA4564}" type="slidenum">
              <a:rPr lang="en-AU" smtClean="0"/>
              <a:t>‹#›</a:t>
            </a:fld>
            <a:endParaRPr lang="en-AU"/>
          </a:p>
        </p:txBody>
      </p:sp>
    </p:spTree>
    <p:extLst>
      <p:ext uri="{BB962C8B-B14F-4D97-AF65-F5344CB8AC3E}">
        <p14:creationId xmlns:p14="http://schemas.microsoft.com/office/powerpoint/2010/main" val="40577399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image" Target="../media/image32.gi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gif"/><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9.gi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g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37.gif"/><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39.gi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7.png"/><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8.png"/><Relationship Id="rId4" Type="http://schemas.openxmlformats.org/officeDocument/2006/relationships/image" Target="../media/image7.gif"/></Relationships>
</file>

<file path=ppt/slides/_rels/slide20.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0.g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46.jpe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microsoft.com/office/2007/relationships/hdphoto" Target="../media/hdphoto9.wdp"/><Relationship Id="rId3" Type="http://schemas.microsoft.com/office/2007/relationships/hdphoto" Target="../media/hdphoto8.wdp"/><Relationship Id="rId7"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2.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0.gif"/><Relationship Id="rId7" Type="http://schemas.microsoft.com/office/2007/relationships/hdphoto" Target="../media/hdphoto9.wdp"/><Relationship Id="rId2"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image" Target="../media/image49.png"/><Relationship Id="rId5" Type="http://schemas.microsoft.com/office/2007/relationships/hdphoto" Target="../media/hdphoto2.wdp"/><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52.gif"/><Relationship Id="rId7" Type="http://schemas.microsoft.com/office/2007/relationships/hdphoto" Target="../media/hdphoto10.wdp"/><Relationship Id="rId2" Type="http://schemas.openxmlformats.org/officeDocument/2006/relationships/image" Target="../media/image51.jpeg"/><Relationship Id="rId1" Type="http://schemas.openxmlformats.org/officeDocument/2006/relationships/slideLayout" Target="../slideLayouts/slideLayout1.xml"/><Relationship Id="rId6" Type="http://schemas.openxmlformats.org/officeDocument/2006/relationships/image" Target="../media/image53.png"/><Relationship Id="rId5" Type="http://schemas.microsoft.com/office/2007/relationships/hdphoto" Target="../media/hdphoto9.wdp"/><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image" Target="../media/image11.gif"/></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1.gif"/><Relationship Id="rId1" Type="http://schemas.openxmlformats.org/officeDocument/2006/relationships/slideLayout" Target="../slideLayouts/slideLayout1.xml"/><Relationship Id="rId6" Type="http://schemas.openxmlformats.org/officeDocument/2006/relationships/image" Target="../media/image17.gif"/><Relationship Id="rId5" Type="http://schemas.openxmlformats.org/officeDocument/2006/relationships/image" Target="../media/image16.gif"/><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7.wdp"/><Relationship Id="rId2" Type="http://schemas.openxmlformats.org/officeDocument/2006/relationships/image" Target="../media/image19.gif"/><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gif"/><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19.gif"/><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1.png"/><Relationship Id="rId4" Type="http://schemas.openxmlformats.org/officeDocument/2006/relationships/image" Target="../media/image22.gif"/></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1.gif"/><Relationship Id="rId4" Type="http://schemas.openxmlformats.org/officeDocument/2006/relationships/image" Target="../media/image3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JOSEPH HUNG DOAN\Pictures\matthew new\1a.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203" y="-635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202" y="-79093"/>
            <a:ext cx="4603281" cy="1569660"/>
          </a:xfrm>
          <a:prstGeom prst="rect">
            <a:avLst/>
          </a:prstGeom>
        </p:spPr>
        <p:txBody>
          <a:bodyPr wrap="square">
            <a:spAutoFit/>
          </a:bodyPr>
          <a:lstStyle/>
          <a:p>
            <a:pPr algn="ctr"/>
            <a:r>
              <a:rPr lang="en-AU" sz="3200" b="1" dirty="0">
                <a:solidFill>
                  <a:schemeClr val="bg1"/>
                </a:solidFill>
                <a:latin typeface="Times New Roman" panose="02020603050405020304" pitchFamily="18" charset="0"/>
                <a:cs typeface="Times New Roman" panose="02020603050405020304" pitchFamily="18" charset="0"/>
              </a:rPr>
              <a:t>Our Lord Jesus Christ, King of the Universe  Year A</a:t>
            </a:r>
          </a:p>
        </p:txBody>
      </p:sp>
      <p:pic>
        <p:nvPicPr>
          <p:cNvPr id="1031" name="Picture 7" descr="C:\Users\JOSEPH HUNG DOAN\Pictures\jesus\angel_by_joeatta78-d6liugo 1.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20105917" flipH="1">
            <a:off x="582750" y="1268871"/>
            <a:ext cx="3242215" cy="228918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983" y="3764891"/>
            <a:ext cx="4824537" cy="1077218"/>
          </a:xfrm>
          <a:prstGeom prst="rect">
            <a:avLst/>
          </a:prstGeom>
        </p:spPr>
        <p:txBody>
          <a:bodyPr wrap="square">
            <a:spAutoFit/>
          </a:bodyPr>
          <a:lstStyle/>
          <a:p>
            <a:pPr algn="ctr"/>
            <a:r>
              <a:rPr lang="vi-VN" sz="3200" b="1" dirty="0">
                <a:solidFill>
                  <a:srgbClr val="FFFF00"/>
                </a:solidFill>
              </a:rPr>
              <a:t>Lễ Chúa Giêsu Vua </a:t>
            </a:r>
            <a:r>
              <a:rPr lang="en-US" sz="3200" b="1" dirty="0">
                <a:solidFill>
                  <a:srgbClr val="FFFF00"/>
                </a:solidFill>
              </a:rPr>
              <a:t>                </a:t>
            </a:r>
            <a:r>
              <a:rPr lang="vi-VN" sz="3200" b="1" dirty="0">
                <a:solidFill>
                  <a:srgbClr val="FFFF00"/>
                </a:solidFill>
              </a:rPr>
              <a:t>Vũ Trụ Năm A</a:t>
            </a:r>
            <a:endParaRPr lang="en-AU" sz="3200" dirty="0">
              <a:solidFill>
                <a:srgbClr val="FFFF00"/>
              </a:solidFill>
            </a:endParaRPr>
          </a:p>
        </p:txBody>
      </p:sp>
      <p:pic>
        <p:nvPicPr>
          <p:cNvPr id="12" name="Picture 7" descr="C:\Users\JOSEPH HUNG DOAN\Pictures\jesus\angel_by_joeatta78-d6liugo 1.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20105917" flipH="1">
            <a:off x="3020727" y="4402792"/>
            <a:ext cx="2270938" cy="16034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34647" y="5756720"/>
            <a:ext cx="3517310" cy="830997"/>
          </a:xfrm>
          <a:prstGeom prst="rect">
            <a:avLst/>
          </a:prstGeom>
        </p:spPr>
        <p:txBody>
          <a:bodyPr wrap="none">
            <a:spAutoFit/>
          </a:bodyPr>
          <a:lstStyle/>
          <a:p>
            <a:pPr algn="ctr"/>
            <a:r>
              <a:rPr lang="en-AU" sz="3200" dirty="0">
                <a:solidFill>
                  <a:srgbClr val="FFFF00"/>
                </a:solidFill>
              </a:rPr>
              <a:t>22/11/ 2020</a:t>
            </a:r>
          </a:p>
          <a:p>
            <a:pPr algn="ctr"/>
            <a:r>
              <a:rPr lang="en-US" sz="1600" dirty="0" err="1">
                <a:solidFill>
                  <a:srgbClr val="FFFF00"/>
                </a:solidFill>
              </a:rPr>
              <a:t>Hùng</a:t>
            </a:r>
            <a:r>
              <a:rPr lang="en-US" sz="1600" dirty="0">
                <a:solidFill>
                  <a:srgbClr val="FFFF00"/>
                </a:solidFill>
              </a:rPr>
              <a:t> </a:t>
            </a:r>
            <a:r>
              <a:rPr lang="en-US" sz="1600" dirty="0" err="1">
                <a:solidFill>
                  <a:srgbClr val="FFFF00"/>
                </a:solidFill>
              </a:rPr>
              <a:t>Phương</a:t>
            </a:r>
            <a:r>
              <a:rPr lang="en-US" sz="1600" dirty="0">
                <a:solidFill>
                  <a:srgbClr val="FFFF00"/>
                </a:solidFill>
              </a:rPr>
              <a:t> &amp; </a:t>
            </a:r>
            <a:r>
              <a:rPr lang="en-US" sz="1600" dirty="0" err="1">
                <a:solidFill>
                  <a:srgbClr val="FFFF00"/>
                </a:solidFill>
              </a:rPr>
              <a:t>Thanh</a:t>
            </a:r>
            <a:r>
              <a:rPr lang="en-US" sz="1600" dirty="0">
                <a:solidFill>
                  <a:srgbClr val="FFFF00"/>
                </a:solidFill>
              </a:rPr>
              <a:t> </a:t>
            </a:r>
            <a:r>
              <a:rPr lang="en-US" sz="1600" dirty="0" err="1">
                <a:solidFill>
                  <a:srgbClr val="FFFF00"/>
                </a:solidFill>
              </a:rPr>
              <a:t>Quảng</a:t>
            </a:r>
            <a:r>
              <a:rPr lang="en-US" sz="1600" dirty="0">
                <a:solidFill>
                  <a:srgbClr val="FFFF00"/>
                </a:solidFill>
              </a:rPr>
              <a:t> </a:t>
            </a:r>
            <a:r>
              <a:rPr lang="en-US" sz="1600" dirty="0" err="1">
                <a:solidFill>
                  <a:srgbClr val="FFFF00"/>
                </a:solidFill>
              </a:rPr>
              <a:t>thực</a:t>
            </a:r>
            <a:r>
              <a:rPr lang="en-US" sz="1600" dirty="0">
                <a:solidFill>
                  <a:srgbClr val="FFFF00"/>
                </a:solidFill>
              </a:rPr>
              <a:t> </a:t>
            </a:r>
            <a:r>
              <a:rPr lang="en-US" sz="1600" dirty="0" err="1">
                <a:solidFill>
                  <a:srgbClr val="FFFF00"/>
                </a:solidFill>
              </a:rPr>
              <a:t>hiện</a:t>
            </a:r>
            <a:endParaRPr lang="en-AU" sz="1600" dirty="0">
              <a:solidFill>
                <a:srgbClr val="FFFF00"/>
              </a:solidFill>
            </a:endParaRPr>
          </a:p>
        </p:txBody>
      </p:sp>
      <p:pic>
        <p:nvPicPr>
          <p:cNvPr id="9" name="Picture 2" descr="http://th09.deviantart.net/fs70/PRE/f/2012/259/d/c/jesus_png_8_by_mariamlouis-d5ew6bf.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27249" y="-773175"/>
            <a:ext cx="5403196" cy="7506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761960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4">
                                            <p:txEl>
                                              <p:pRg st="0" end="0"/>
                                            </p:txEl>
                                          </p:spTgt>
                                        </p:tgtEl>
                                      </p:cBhvr>
                                    </p:animEffect>
                                    <p:anim calcmode="lin" valueType="num">
                                      <p:cBhvr>
                                        <p:cTn id="10" dur="2000" fill="hold"/>
                                        <p:tgtEl>
                                          <p:spTgt spid="4">
                                            <p:txEl>
                                              <p:pRg st="0" end="0"/>
                                            </p:txEl>
                                          </p:spTgt>
                                        </p:tgtEl>
                                        <p:attrNameLst>
                                          <p:attrName>ppt_x</p:attrName>
                                        </p:attrNameLst>
                                      </p:cBhvr>
                                      <p:tavLst>
                                        <p:tav tm="0">
                                          <p:val>
                                            <p:fltVal val="0.5"/>
                                          </p:val>
                                        </p:tav>
                                        <p:tav tm="100000">
                                          <p:val>
                                            <p:strVal val="#ppt_x"/>
                                          </p:val>
                                        </p:tav>
                                      </p:tavLst>
                                    </p:anim>
                                    <p:anim calcmode="lin" valueType="num">
                                      <p:cBhvr>
                                        <p:cTn id="11" dur="2000" fill="hold"/>
                                        <p:tgtEl>
                                          <p:spTgt spid="4">
                                            <p:txEl>
                                              <p:pRg st="0" end="0"/>
                                            </p:txEl>
                                          </p:spTgt>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2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2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6" dur="2000"/>
                                        <p:tgtEl>
                                          <p:spTgt spid="5">
                                            <p:txEl>
                                              <p:pRg st="0" end="0"/>
                                            </p:txEl>
                                          </p:spTgt>
                                        </p:tgtEl>
                                      </p:cBhvr>
                                    </p:animEffect>
                                    <p:anim calcmode="lin" valueType="num">
                                      <p:cBhvr>
                                        <p:cTn id="17" dur="2000" fill="hold"/>
                                        <p:tgtEl>
                                          <p:spTgt spid="5">
                                            <p:txEl>
                                              <p:pRg st="0" end="0"/>
                                            </p:txEl>
                                          </p:spTgt>
                                        </p:tgtEl>
                                        <p:attrNameLst>
                                          <p:attrName>ppt_x</p:attrName>
                                        </p:attrNameLst>
                                      </p:cBhvr>
                                      <p:tavLst>
                                        <p:tav tm="0">
                                          <p:val>
                                            <p:fltVal val="0.5"/>
                                          </p:val>
                                        </p:tav>
                                        <p:tav tm="100000">
                                          <p:val>
                                            <p:strVal val="#ppt_x"/>
                                          </p:val>
                                        </p:tav>
                                      </p:tavLst>
                                    </p:anim>
                                    <p:anim calcmode="lin" valueType="num">
                                      <p:cBhvr>
                                        <p:cTn id="18" dur="2000" fill="hold"/>
                                        <p:tgtEl>
                                          <p:spTgt spid="5">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5229200"/>
            <a:ext cx="8712968" cy="1569660"/>
          </a:xfrm>
          <a:prstGeom prst="rect">
            <a:avLst/>
          </a:prstGeom>
        </p:spPr>
        <p:txBody>
          <a:bodyPr wrap="square">
            <a:spAutoFit/>
          </a:bodyPr>
          <a:lstStyle/>
          <a:p>
            <a:pPr algn="ctr"/>
            <a:r>
              <a:rPr lang="de-DE" sz="3200" b="1" dirty="0"/>
              <a:t>Vì xưa Ta đói, các ngươi đã cho ăn;                                 Ta khát, các ngươi đã cho uống;                                                 Ta là khách lạ, các ngươi đã tiếp rước;</a:t>
            </a:r>
            <a:endParaRPr lang="en-AU" sz="3200" b="1" dirty="0"/>
          </a:p>
        </p:txBody>
      </p:sp>
      <p:sp>
        <p:nvSpPr>
          <p:cNvPr id="3" name="Rectangle 2"/>
          <p:cNvSpPr/>
          <p:nvPr/>
        </p:nvSpPr>
        <p:spPr>
          <a:xfrm>
            <a:off x="251520" y="78840"/>
            <a:ext cx="8732286" cy="1569660"/>
          </a:xfrm>
          <a:prstGeom prst="rect">
            <a:avLst/>
          </a:prstGeom>
        </p:spPr>
        <p:txBody>
          <a:bodyPr wrap="square">
            <a:spAutoFit/>
          </a:bodyPr>
          <a:lstStyle/>
          <a:p>
            <a:pPr algn="ctr"/>
            <a:r>
              <a:rPr lang="en-AU" sz="3200" b="1" dirty="0">
                <a:solidFill>
                  <a:srgbClr val="FF0000"/>
                </a:solidFill>
              </a:rPr>
              <a:t>For I was hungry and you gave me food;                          I was thirsty and you gave me drink;                                            I was a stranger and you made me welcome; </a:t>
            </a:r>
          </a:p>
        </p:txBody>
      </p:sp>
      <p:pic>
        <p:nvPicPr>
          <p:cNvPr id="7170" name="Picture 2" descr="C:\Users\JOSEPH HUNG DOAN\Pictures\jesus\pictures cut\chua 24.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97" y="1538460"/>
            <a:ext cx="2882519" cy="3690739"/>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C:\Users\JOSEPH HUNG DOAN\Pictures\jesus\pictures cut\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1938" y="1806778"/>
            <a:ext cx="4240541" cy="3105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1299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9512" y="5231331"/>
            <a:ext cx="8784976" cy="1569660"/>
          </a:xfrm>
          <a:prstGeom prst="rect">
            <a:avLst/>
          </a:prstGeom>
        </p:spPr>
        <p:txBody>
          <a:bodyPr wrap="square">
            <a:spAutoFit/>
          </a:bodyPr>
          <a:lstStyle/>
          <a:p>
            <a:pPr algn="ctr"/>
            <a:r>
              <a:rPr lang="de-DE" sz="3200" b="1" dirty="0"/>
              <a:t>Ta trần truồng, các ngươi đã cho mặc;                                  Ta đau yếu, các ngươi đã thăm viếng;                                        Ta ngồi tù, các ngươi đến hỏi han." </a:t>
            </a:r>
            <a:endParaRPr lang="en-AU" sz="3200" b="1" dirty="0"/>
          </a:p>
        </p:txBody>
      </p:sp>
      <p:sp>
        <p:nvSpPr>
          <p:cNvPr id="3" name="Rectangle 2"/>
          <p:cNvSpPr/>
          <p:nvPr/>
        </p:nvSpPr>
        <p:spPr>
          <a:xfrm>
            <a:off x="179512" y="188640"/>
            <a:ext cx="8784976" cy="1077218"/>
          </a:xfrm>
          <a:prstGeom prst="rect">
            <a:avLst/>
          </a:prstGeom>
        </p:spPr>
        <p:txBody>
          <a:bodyPr wrap="square">
            <a:spAutoFit/>
          </a:bodyPr>
          <a:lstStyle/>
          <a:p>
            <a:pPr algn="ctr"/>
            <a:r>
              <a:rPr lang="en-AU" sz="3200" b="1" dirty="0">
                <a:solidFill>
                  <a:srgbClr val="FF0000"/>
                </a:solidFill>
              </a:rPr>
              <a:t>naked and you clothed me, sick and you visited me, in prison and you came to see me.” </a:t>
            </a:r>
          </a:p>
        </p:txBody>
      </p:sp>
      <p:pic>
        <p:nvPicPr>
          <p:cNvPr id="8194" name="Picture 2" descr="C:\Users\JOSEPH HUNG DOAN\Pictures\jesus\pictures cut\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543" y="1226068"/>
            <a:ext cx="4519613" cy="4005263"/>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C:\Users\JOSEPH HUNG DOAN\Pictures\jesus\pictures cut\3.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01241" y="1412776"/>
            <a:ext cx="3353434" cy="400526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recfl.org/siteimages/jesus-behind-bars-18022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432" y="1265858"/>
            <a:ext cx="2080965" cy="2520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9988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5209664"/>
            <a:ext cx="8712968" cy="1569660"/>
          </a:xfrm>
          <a:prstGeom prst="rect">
            <a:avLst/>
          </a:prstGeom>
        </p:spPr>
        <p:txBody>
          <a:bodyPr wrap="square">
            <a:spAutoFit/>
          </a:bodyPr>
          <a:lstStyle/>
          <a:p>
            <a:pPr algn="ctr"/>
            <a:r>
              <a:rPr lang="de-DE" sz="3200" dirty="0"/>
              <a:t> </a:t>
            </a:r>
            <a:r>
              <a:rPr lang="de-DE" sz="3200" b="1" dirty="0"/>
              <a:t>Bấy giờ những người công chính sẽ thưa rằng: "Lạy Chúa, có bao giờ chúng con đã thấy Chúa đói mà cho ăn, khát mà cho uống;</a:t>
            </a:r>
            <a:endParaRPr lang="en-AU" sz="3200" b="1" dirty="0"/>
          </a:p>
        </p:txBody>
      </p:sp>
      <p:sp>
        <p:nvSpPr>
          <p:cNvPr id="3" name="Rectangle 2"/>
          <p:cNvSpPr/>
          <p:nvPr/>
        </p:nvSpPr>
        <p:spPr>
          <a:xfrm>
            <a:off x="3422250" y="30265"/>
            <a:ext cx="5544617" cy="2554545"/>
          </a:xfrm>
          <a:prstGeom prst="rect">
            <a:avLst/>
          </a:prstGeom>
        </p:spPr>
        <p:txBody>
          <a:bodyPr wrap="square">
            <a:spAutoFit/>
          </a:bodyPr>
          <a:lstStyle/>
          <a:p>
            <a:pPr algn="ctr"/>
            <a:r>
              <a:rPr lang="en-AU" sz="3200" b="1" dirty="0">
                <a:solidFill>
                  <a:srgbClr val="FF0000"/>
                </a:solidFill>
              </a:rPr>
              <a:t>Then the virtuous will say to him in reply, “Lord, when did we see you hungry and feed you; or thirsty and give you drink?</a:t>
            </a:r>
          </a:p>
        </p:txBody>
      </p:sp>
      <p:pic>
        <p:nvPicPr>
          <p:cNvPr id="9220" name="Picture 4" descr="C:\Users\JOSEPH HUNG DOAN\Pictures\jesus\pictures cut\chua 2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560" y="258047"/>
            <a:ext cx="3613209" cy="49537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JOSEPH HUNG DOAN\Pictures\jesus\pictures cut\s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306400" y="2227351"/>
            <a:ext cx="4658088" cy="29823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483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1441" y="5691052"/>
            <a:ext cx="8640960" cy="1077218"/>
          </a:xfrm>
          <a:prstGeom prst="rect">
            <a:avLst/>
          </a:prstGeom>
        </p:spPr>
        <p:txBody>
          <a:bodyPr wrap="square">
            <a:spAutoFit/>
          </a:bodyPr>
          <a:lstStyle/>
          <a:p>
            <a:pPr algn="ctr"/>
            <a:r>
              <a:rPr lang="de-DE" sz="3200" dirty="0"/>
              <a:t> </a:t>
            </a:r>
            <a:r>
              <a:rPr lang="de-DE" sz="3200" b="1" dirty="0"/>
              <a:t>có bao giờ đã thấy Chúa là khách lạ mà tiếp rước ; hoặc trần truồng mà cho mặc?</a:t>
            </a:r>
            <a:endParaRPr lang="en-AU" sz="3200" b="1" dirty="0"/>
          </a:p>
        </p:txBody>
      </p:sp>
      <p:pic>
        <p:nvPicPr>
          <p:cNvPr id="10242" name="Picture 2" descr="C:\Users\JOSEPH HUNG DOAN\Pictures\jesus\pictures cut\chua 2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299" y="0"/>
            <a:ext cx="3712294" cy="547260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85924" y="154761"/>
            <a:ext cx="4836623" cy="2062103"/>
          </a:xfrm>
          <a:prstGeom prst="rect">
            <a:avLst/>
          </a:prstGeom>
        </p:spPr>
        <p:txBody>
          <a:bodyPr wrap="square">
            <a:spAutoFit/>
          </a:bodyPr>
          <a:lstStyle/>
          <a:p>
            <a:pPr algn="ctr"/>
            <a:r>
              <a:rPr lang="en-AU" sz="3200" b="1" dirty="0">
                <a:solidFill>
                  <a:srgbClr val="FF0000"/>
                </a:solidFill>
              </a:rPr>
              <a:t>When did we see you                    a stranger and                              make you welcome;                      naked and clothe you;</a:t>
            </a:r>
          </a:p>
        </p:txBody>
      </p:sp>
      <p:pic>
        <p:nvPicPr>
          <p:cNvPr id="10244" name="Picture 4" descr="C:\Users\JOSEPH HUNG DOAN\Pictures\jesus\pictures cut\s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294313" y="2574942"/>
            <a:ext cx="4658088" cy="29823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269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5589240"/>
            <a:ext cx="8712968" cy="1077218"/>
          </a:xfrm>
          <a:prstGeom prst="rect">
            <a:avLst/>
          </a:prstGeom>
        </p:spPr>
        <p:txBody>
          <a:bodyPr wrap="square">
            <a:spAutoFit/>
          </a:bodyPr>
          <a:lstStyle/>
          <a:p>
            <a:pPr algn="ctr"/>
            <a:r>
              <a:rPr lang="de-DE" sz="3200" b="1" dirty="0"/>
              <a:t>Có bao giờ chúng con đã thấy Chúa đau yếu                     hoặc ngồi tù, mà đến hỏi han đâu?</a:t>
            </a:r>
            <a:endParaRPr lang="en-AU" sz="3200" b="1" dirty="0"/>
          </a:p>
        </p:txBody>
      </p:sp>
      <p:pic>
        <p:nvPicPr>
          <p:cNvPr id="3" name="Picture 4" descr="C:\Users\JOSEPH HUNG DOAN\Pictures\jesus\pictures cut\chua 23.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597195"/>
            <a:ext cx="3528392" cy="483746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71600" y="188640"/>
            <a:ext cx="7416824" cy="584775"/>
          </a:xfrm>
          <a:prstGeom prst="rect">
            <a:avLst/>
          </a:prstGeom>
        </p:spPr>
        <p:txBody>
          <a:bodyPr wrap="square">
            <a:spAutoFit/>
          </a:bodyPr>
          <a:lstStyle/>
          <a:p>
            <a:pPr algn="ctr"/>
            <a:r>
              <a:rPr lang="en-AU" sz="3200" b="1" dirty="0">
                <a:solidFill>
                  <a:srgbClr val="FF0000"/>
                </a:solidFill>
              </a:rPr>
              <a:t>sick or in prison and go to see you?</a:t>
            </a:r>
          </a:p>
        </p:txBody>
      </p:sp>
      <p:pic>
        <p:nvPicPr>
          <p:cNvPr id="6" name="Picture 4" descr="C:\Users\JOSEPH HUNG DOAN\Pictures\jesus\pictures cut\s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318785" y="2204864"/>
            <a:ext cx="4658088" cy="29823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129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95936" y="3212976"/>
            <a:ext cx="4896544" cy="3539430"/>
          </a:xfrm>
          <a:prstGeom prst="rect">
            <a:avLst/>
          </a:prstGeom>
        </p:spPr>
        <p:txBody>
          <a:bodyPr wrap="square">
            <a:spAutoFit/>
          </a:bodyPr>
          <a:lstStyle/>
          <a:p>
            <a:pPr algn="ctr"/>
            <a:r>
              <a:rPr lang="de-DE" sz="3200" b="1" dirty="0"/>
              <a:t> Đức Vua sẽ đáp lại rằng: "Ta bảo thật các ngươi:             mỗi lần các ngươi làm như thế cho một trong những anh em bé nhỏ nhất của Ta đây, là các ngươi đã làm cho chính Ta vậy."</a:t>
            </a:r>
            <a:endParaRPr lang="en-AU" sz="3200" b="1" dirty="0"/>
          </a:p>
        </p:txBody>
      </p:sp>
      <p:pic>
        <p:nvPicPr>
          <p:cNvPr id="3" name="Picture 2" descr="C:\Users\JOSEPH HUNG DOAN\Pictures\jesus\pictures cut\chua 2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32602"/>
            <a:ext cx="4043420" cy="59607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043420" y="190633"/>
            <a:ext cx="4680520" cy="3046988"/>
          </a:xfrm>
          <a:prstGeom prst="rect">
            <a:avLst/>
          </a:prstGeom>
        </p:spPr>
        <p:txBody>
          <a:bodyPr wrap="square">
            <a:spAutoFit/>
          </a:bodyPr>
          <a:lstStyle/>
          <a:p>
            <a:pPr algn="ctr"/>
            <a:r>
              <a:rPr lang="en-AU" sz="3200" b="1" dirty="0">
                <a:solidFill>
                  <a:srgbClr val="FF0000"/>
                </a:solidFill>
              </a:rPr>
              <a:t>And the King will answer, “I tell you solemnly,                       in so far as you did this                to one of the least of these brothers of mine, you did it to me.”</a:t>
            </a:r>
            <a:r>
              <a:rPr lang="en-AU" sz="3200" dirty="0">
                <a:solidFill>
                  <a:srgbClr val="FF0000"/>
                </a:solidFill>
              </a:rPr>
              <a:t> </a:t>
            </a:r>
          </a:p>
        </p:txBody>
      </p:sp>
    </p:spTree>
    <p:extLst>
      <p:ext uri="{BB962C8B-B14F-4D97-AF65-F5344CB8AC3E}">
        <p14:creationId xmlns:p14="http://schemas.microsoft.com/office/powerpoint/2010/main" val="1528998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5608988"/>
            <a:ext cx="8280920" cy="1077218"/>
          </a:xfrm>
          <a:prstGeom prst="rect">
            <a:avLst/>
          </a:prstGeom>
        </p:spPr>
        <p:txBody>
          <a:bodyPr wrap="square">
            <a:spAutoFit/>
          </a:bodyPr>
          <a:lstStyle/>
          <a:p>
            <a:pPr algn="ctr"/>
            <a:r>
              <a:rPr lang="de-DE" sz="3200" b="1" dirty="0"/>
              <a:t>Rồi Đức Vua sẽ phán                                                          cùng những người ở bên trái rằng: </a:t>
            </a:r>
            <a:endParaRPr lang="en-AU" sz="3200" b="1" dirty="0"/>
          </a:p>
        </p:txBody>
      </p:sp>
      <p:sp>
        <p:nvSpPr>
          <p:cNvPr id="3" name="Rectangle 2"/>
          <p:cNvSpPr/>
          <p:nvPr/>
        </p:nvSpPr>
        <p:spPr>
          <a:xfrm>
            <a:off x="888565" y="139703"/>
            <a:ext cx="7287508" cy="584775"/>
          </a:xfrm>
          <a:prstGeom prst="rect">
            <a:avLst/>
          </a:prstGeom>
        </p:spPr>
        <p:txBody>
          <a:bodyPr wrap="none">
            <a:spAutoFit/>
          </a:bodyPr>
          <a:lstStyle/>
          <a:p>
            <a:pPr algn="ctr"/>
            <a:r>
              <a:rPr lang="en-AU" sz="3200" b="1" dirty="0">
                <a:solidFill>
                  <a:srgbClr val="FF0000"/>
                </a:solidFill>
              </a:rPr>
              <a:t>Next he will say to those on his left hand, </a:t>
            </a:r>
          </a:p>
        </p:txBody>
      </p:sp>
      <p:pic>
        <p:nvPicPr>
          <p:cNvPr id="4" name="Picture 3" descr="C:\Users\JOSEPH HUNG DOAN\Pictures\jesus\jesus_the_king_by_joeatta78-d5n86k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2317" y="724478"/>
            <a:ext cx="3371453" cy="5078884"/>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C:\Users\JOSEPH HUNG DOAN\Pictures\matthew new\New folder\cau nguyen.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4510" y="1581601"/>
            <a:ext cx="4565838" cy="4039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4832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5201269"/>
            <a:ext cx="8640960" cy="1569660"/>
          </a:xfrm>
          <a:prstGeom prst="rect">
            <a:avLst/>
          </a:prstGeom>
        </p:spPr>
        <p:txBody>
          <a:bodyPr wrap="square">
            <a:spAutoFit/>
          </a:bodyPr>
          <a:lstStyle/>
          <a:p>
            <a:pPr algn="ctr"/>
            <a:r>
              <a:rPr lang="de-DE" sz="3200" b="1" dirty="0"/>
              <a:t>Quân bị nguyền rủa kia, đi đi cho khuất mắt Ta                 mà vào lửa đời đời, nơi dành sẵn cho tên Ác Quỷ và các sứ thần của nó. </a:t>
            </a:r>
            <a:endParaRPr lang="en-AU" sz="3200" b="1" dirty="0"/>
          </a:p>
        </p:txBody>
      </p:sp>
      <p:sp>
        <p:nvSpPr>
          <p:cNvPr id="3" name="Rectangle 2"/>
          <p:cNvSpPr/>
          <p:nvPr/>
        </p:nvSpPr>
        <p:spPr>
          <a:xfrm>
            <a:off x="48030" y="174209"/>
            <a:ext cx="4805218" cy="2062103"/>
          </a:xfrm>
          <a:prstGeom prst="rect">
            <a:avLst/>
          </a:prstGeom>
        </p:spPr>
        <p:txBody>
          <a:bodyPr wrap="square">
            <a:spAutoFit/>
          </a:bodyPr>
          <a:lstStyle/>
          <a:p>
            <a:pPr algn="ctr"/>
            <a:r>
              <a:rPr lang="en-AU" sz="3200" b="1" dirty="0">
                <a:solidFill>
                  <a:srgbClr val="FF0000"/>
                </a:solidFill>
              </a:rPr>
              <a:t>Go away from me, with your curse upon you, to the eternal fire prepared for the devil and his angels.</a:t>
            </a:r>
          </a:p>
        </p:txBody>
      </p:sp>
      <p:pic>
        <p:nvPicPr>
          <p:cNvPr id="4" name="Picture 4" descr="C:\Users\JOSEPH HUNG DOAN\Pictures\jesus\pictures cut\chua 23.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21165"/>
            <a:ext cx="3783202" cy="518680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JOSEPH HUNG DOAN\Pictures\jesus\pictures cut\quy.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991" y="2450534"/>
            <a:ext cx="1817349" cy="27507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3.amazonaws.com/rapgenius/1372561939_satan%20pi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1720" y="2832542"/>
            <a:ext cx="2356150" cy="2356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2695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62" y="4726940"/>
            <a:ext cx="4706054" cy="2062103"/>
          </a:xfrm>
          <a:prstGeom prst="rect">
            <a:avLst/>
          </a:prstGeom>
        </p:spPr>
        <p:txBody>
          <a:bodyPr wrap="square">
            <a:spAutoFit/>
          </a:bodyPr>
          <a:lstStyle/>
          <a:p>
            <a:pPr algn="ctr"/>
            <a:r>
              <a:rPr lang="de-DE" sz="3200" b="1" dirty="0"/>
              <a:t>Vì xưa Ta đói,                                   các ngươi đã không cho ăn; Ta khát, các ngươi đã không cho uống;</a:t>
            </a:r>
            <a:endParaRPr lang="en-AU" sz="3200" b="1" dirty="0"/>
          </a:p>
        </p:txBody>
      </p:sp>
      <p:sp>
        <p:nvSpPr>
          <p:cNvPr id="3" name="Rectangle 2"/>
          <p:cNvSpPr/>
          <p:nvPr/>
        </p:nvSpPr>
        <p:spPr>
          <a:xfrm>
            <a:off x="9962" y="0"/>
            <a:ext cx="5858182" cy="2062103"/>
          </a:xfrm>
          <a:prstGeom prst="rect">
            <a:avLst/>
          </a:prstGeom>
        </p:spPr>
        <p:txBody>
          <a:bodyPr wrap="square">
            <a:spAutoFit/>
          </a:bodyPr>
          <a:lstStyle/>
          <a:p>
            <a:pPr algn="ctr"/>
            <a:r>
              <a:rPr lang="en-AU" sz="3200" b="1" dirty="0">
                <a:solidFill>
                  <a:srgbClr val="FF0000"/>
                </a:solidFill>
              </a:rPr>
              <a:t>For I was hungry and you never gave me food; I was thirsty                   and you never gave me                      anything to drink;</a:t>
            </a:r>
            <a:endParaRPr lang="en-AU" b="1" dirty="0">
              <a:solidFill>
                <a:srgbClr val="FF0000"/>
              </a:solidFill>
            </a:endParaRPr>
          </a:p>
        </p:txBody>
      </p:sp>
      <p:pic>
        <p:nvPicPr>
          <p:cNvPr id="4" name="Picture 3" descr="C:\Users\JOSEPH HUNG DOAN\Pictures\jesus\pictures cut\chua 2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53362" y="188300"/>
            <a:ext cx="4524101" cy="666936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http://www.rod-west.net/uploads/1/3/6/6/13663900/9079459.jpg?2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027823"/>
            <a:ext cx="3744416" cy="2760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129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5288340"/>
            <a:ext cx="9144000" cy="1569660"/>
          </a:xfrm>
          <a:prstGeom prst="rect">
            <a:avLst/>
          </a:prstGeom>
        </p:spPr>
        <p:txBody>
          <a:bodyPr wrap="square">
            <a:spAutoFit/>
          </a:bodyPr>
          <a:lstStyle/>
          <a:p>
            <a:pPr algn="ctr"/>
            <a:r>
              <a:rPr lang="de-DE" sz="3200" b="1" dirty="0"/>
              <a:t>Ta là khách lạ, các ngươi đã không tiếp rước;                    Ta trần truồng, các ngươi đã không cho mặc; Ta đau yếu và ngồi tù, các ngươi đã chẳng thăm viếng."</a:t>
            </a:r>
            <a:endParaRPr lang="en-AU" sz="3200" b="1" dirty="0"/>
          </a:p>
        </p:txBody>
      </p:sp>
      <p:pic>
        <p:nvPicPr>
          <p:cNvPr id="3" name="Picture 2" descr="C:\Users\JOSEPH HUNG DOAN\Pictures\jesus\jesus_the_king_by_joeatta78-d5n86k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1142" y="215497"/>
            <a:ext cx="3371453" cy="507888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0302" y="0"/>
            <a:ext cx="5975873" cy="2062103"/>
          </a:xfrm>
          <a:prstGeom prst="rect">
            <a:avLst/>
          </a:prstGeom>
        </p:spPr>
        <p:txBody>
          <a:bodyPr wrap="square">
            <a:spAutoFit/>
          </a:bodyPr>
          <a:lstStyle/>
          <a:p>
            <a:pPr algn="ctr"/>
            <a:r>
              <a:rPr lang="en-AU" sz="3200" b="1" dirty="0">
                <a:solidFill>
                  <a:srgbClr val="FF0000"/>
                </a:solidFill>
              </a:rPr>
              <a:t>I was a stranger and you never made me welcome, naked and you never clothed me, sick and in prison and you never visited me. </a:t>
            </a:r>
          </a:p>
        </p:txBody>
      </p:sp>
      <p:pic>
        <p:nvPicPr>
          <p:cNvPr id="6146" name="Picture 2" descr="http://www.recfl.org/siteimages/jesus-behind-bars-1802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7432" y="2074136"/>
            <a:ext cx="2654648" cy="3215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meaning-of-life.info/images/graphics/hunger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6" y="2062104"/>
            <a:ext cx="2552473" cy="3232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998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1wallpaperhd.com/wp-content/uploads/Space/FTP1/2560x1440/Beautiful%20Star%2002%20Wallpapers%20HD%202560x144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00" y="-20684"/>
            <a:ext cx="9195991" cy="687868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ttp://www.officialpsds.com/images/thumbs/shine-light-bright-psd4312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565890"/>
            <a:ext cx="4943709" cy="496855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5" descr="C:\Users\JOSEPH HUNG DOAN\Pictures\jesus\pictures cut\chua kito vua 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4442" y="206558"/>
            <a:ext cx="4892211" cy="68407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Users\JOSEPH HUNG DOAN\Pictures\jesus\angel_by_joeatta78-d6liugo 1.pn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20105917" flipH="1">
            <a:off x="-187379" y="2655297"/>
            <a:ext cx="2752311" cy="19432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 descr="C:\Users\JOSEPH HUNG DOAN\Pictures\jesus\angel_by_joeatta78-d6liugo 1.pn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94083">
            <a:off x="6201519" y="2350519"/>
            <a:ext cx="3025654" cy="213627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364088" y="142164"/>
            <a:ext cx="3672408" cy="1569660"/>
          </a:xfrm>
          <a:prstGeom prst="rect">
            <a:avLst/>
          </a:prstGeom>
        </p:spPr>
        <p:txBody>
          <a:bodyPr wrap="square">
            <a:spAutoFit/>
          </a:bodyPr>
          <a:lstStyle/>
          <a:p>
            <a:pPr algn="ctr"/>
            <a:r>
              <a:rPr lang="en-AU" sz="3200" b="1" dirty="0">
                <a:solidFill>
                  <a:schemeClr val="bg1"/>
                </a:solidFill>
                <a:latin typeface="Times New Roman" panose="02020603050405020304" pitchFamily="18" charset="0"/>
                <a:cs typeface="Times New Roman" panose="02020603050405020304" pitchFamily="18" charset="0"/>
              </a:rPr>
              <a:t>Our Lord Jesus Christ, King of the Universe  Year A</a:t>
            </a:r>
          </a:p>
        </p:txBody>
      </p:sp>
      <p:sp>
        <p:nvSpPr>
          <p:cNvPr id="12" name="Rectangle 11"/>
          <p:cNvSpPr/>
          <p:nvPr/>
        </p:nvSpPr>
        <p:spPr>
          <a:xfrm>
            <a:off x="174174" y="206558"/>
            <a:ext cx="2880320" cy="1569660"/>
          </a:xfrm>
          <a:prstGeom prst="rect">
            <a:avLst/>
          </a:prstGeom>
        </p:spPr>
        <p:txBody>
          <a:bodyPr wrap="square">
            <a:spAutoFit/>
          </a:bodyPr>
          <a:lstStyle/>
          <a:p>
            <a:pPr algn="ctr"/>
            <a:r>
              <a:rPr lang="vi-VN" sz="3200" b="1" dirty="0">
                <a:solidFill>
                  <a:srgbClr val="FFFF00"/>
                </a:solidFill>
              </a:rPr>
              <a:t>Lễ Chúa Giêsu Vua Vũ Trụ Năm A</a:t>
            </a:r>
            <a:endParaRPr lang="en-AU" sz="3200" dirty="0">
              <a:solidFill>
                <a:srgbClr val="FFFF00"/>
              </a:solidFill>
            </a:endParaRPr>
          </a:p>
        </p:txBody>
      </p:sp>
      <p:sp>
        <p:nvSpPr>
          <p:cNvPr id="13" name="Rectangle 12"/>
          <p:cNvSpPr/>
          <p:nvPr/>
        </p:nvSpPr>
        <p:spPr>
          <a:xfrm>
            <a:off x="395536" y="6117377"/>
            <a:ext cx="2262158" cy="584775"/>
          </a:xfrm>
          <a:prstGeom prst="rect">
            <a:avLst/>
          </a:prstGeom>
        </p:spPr>
        <p:txBody>
          <a:bodyPr wrap="none">
            <a:spAutoFit/>
          </a:bodyPr>
          <a:lstStyle/>
          <a:p>
            <a:r>
              <a:rPr lang="en-AU" sz="3200" dirty="0">
                <a:solidFill>
                  <a:srgbClr val="FFFF00"/>
                </a:solidFill>
              </a:rPr>
              <a:t>22/11/ 2020</a:t>
            </a:r>
          </a:p>
        </p:txBody>
      </p:sp>
    </p:spTree>
    <p:extLst>
      <p:ext uri="{BB962C8B-B14F-4D97-AF65-F5344CB8AC3E}">
        <p14:creationId xmlns:p14="http://schemas.microsoft.com/office/powerpoint/2010/main" val="21788099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2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11">
                                            <p:txEl>
                                              <p:pRg st="0" end="0"/>
                                            </p:txEl>
                                          </p:spTgt>
                                        </p:tgtEl>
                                      </p:cBhvr>
                                    </p:animEffect>
                                    <p:anim calcmode="lin" valueType="num">
                                      <p:cBhvr>
                                        <p:cTn id="10" dur="2000" fill="hold"/>
                                        <p:tgtEl>
                                          <p:spTgt spid="11">
                                            <p:txEl>
                                              <p:pRg st="0" end="0"/>
                                            </p:txEl>
                                          </p:spTgt>
                                        </p:tgtEl>
                                        <p:attrNameLst>
                                          <p:attrName>ppt_x</p:attrName>
                                        </p:attrNameLst>
                                      </p:cBhvr>
                                      <p:tavLst>
                                        <p:tav tm="0">
                                          <p:val>
                                            <p:fltVal val="0.5"/>
                                          </p:val>
                                        </p:tav>
                                        <p:tav tm="100000">
                                          <p:val>
                                            <p:strVal val="#ppt_x"/>
                                          </p:val>
                                        </p:tav>
                                      </p:tavLst>
                                    </p:anim>
                                    <p:anim calcmode="lin" valueType="num">
                                      <p:cBhvr>
                                        <p:cTn id="11" dur="2000" fill="hold"/>
                                        <p:tgtEl>
                                          <p:spTgt spid="11">
                                            <p:txEl>
                                              <p:pRg st="0" end="0"/>
                                            </p:txEl>
                                          </p:spTgt>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 calcmode="lin" valueType="num">
                                      <p:cBhvr>
                                        <p:cTn id="14" dur="2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5" dur="2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6" dur="2000"/>
                                        <p:tgtEl>
                                          <p:spTgt spid="12">
                                            <p:txEl>
                                              <p:pRg st="0" end="0"/>
                                            </p:txEl>
                                          </p:spTgt>
                                        </p:tgtEl>
                                      </p:cBhvr>
                                    </p:animEffect>
                                    <p:anim calcmode="lin" valueType="num">
                                      <p:cBhvr>
                                        <p:cTn id="17" dur="2000" fill="hold"/>
                                        <p:tgtEl>
                                          <p:spTgt spid="12">
                                            <p:txEl>
                                              <p:pRg st="0" end="0"/>
                                            </p:txEl>
                                          </p:spTgt>
                                        </p:tgtEl>
                                        <p:attrNameLst>
                                          <p:attrName>ppt_x</p:attrName>
                                        </p:attrNameLst>
                                      </p:cBhvr>
                                      <p:tavLst>
                                        <p:tav tm="0">
                                          <p:val>
                                            <p:fltVal val="0.5"/>
                                          </p:val>
                                        </p:tav>
                                        <p:tav tm="100000">
                                          <p:val>
                                            <p:strVal val="#ppt_x"/>
                                          </p:val>
                                        </p:tav>
                                      </p:tavLst>
                                    </p:anim>
                                    <p:anim calcmode="lin" valueType="num">
                                      <p:cBhvr>
                                        <p:cTn id="18" dur="2000" fill="hold"/>
                                        <p:tgtEl>
                                          <p:spTgt spid="12">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260757"/>
            <a:ext cx="5436096" cy="3539430"/>
          </a:xfrm>
          <a:prstGeom prst="rect">
            <a:avLst/>
          </a:prstGeom>
        </p:spPr>
        <p:txBody>
          <a:bodyPr wrap="square">
            <a:spAutoFit/>
          </a:bodyPr>
          <a:lstStyle/>
          <a:p>
            <a:pPr algn="ctr"/>
            <a:r>
              <a:rPr lang="de-DE" sz="3200" b="1" dirty="0"/>
              <a:t>Bấy giờ những người ấy cũng sẽ thưa rằng: "Lạy Chúa,                            có bao giờ chúng con đã thấy Chúa đói, khát, hoặc là khách lạ, hoặc trần truồng, đau yếu hay ngồi tù, mà không phục vụ Chúa đâu?"</a:t>
            </a:r>
            <a:endParaRPr lang="en-AU" sz="3200" b="1" dirty="0"/>
          </a:p>
        </p:txBody>
      </p:sp>
      <p:sp>
        <p:nvSpPr>
          <p:cNvPr id="3" name="Rectangle 2"/>
          <p:cNvSpPr/>
          <p:nvPr/>
        </p:nvSpPr>
        <p:spPr>
          <a:xfrm>
            <a:off x="0" y="0"/>
            <a:ext cx="5436096" cy="3046988"/>
          </a:xfrm>
          <a:prstGeom prst="rect">
            <a:avLst/>
          </a:prstGeom>
        </p:spPr>
        <p:txBody>
          <a:bodyPr wrap="square">
            <a:spAutoFit/>
          </a:bodyPr>
          <a:lstStyle/>
          <a:p>
            <a:pPr algn="ctr"/>
            <a:r>
              <a:rPr lang="en-AU" sz="3200" b="1" dirty="0">
                <a:solidFill>
                  <a:srgbClr val="FF0000"/>
                </a:solidFill>
              </a:rPr>
              <a:t>Then it will be their turn to ask, “Lord, when did we see you hungry or thirsty,                               a stranger or naked, sick                        or in prison, and did not                     come to your help?” </a:t>
            </a:r>
            <a:endParaRPr lang="en-AU" b="1" dirty="0">
              <a:solidFill>
                <a:srgbClr val="FF0000"/>
              </a:solidFill>
            </a:endParaRPr>
          </a:p>
        </p:txBody>
      </p:sp>
      <p:pic>
        <p:nvPicPr>
          <p:cNvPr id="4" name="Picture 4" descr="C:\Users\JOSEPH HUNG DOAN\Pictures\jesus\pictures cut\chua 23.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4948" y="620688"/>
            <a:ext cx="3729052"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4832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4795897"/>
            <a:ext cx="8640960" cy="2062103"/>
          </a:xfrm>
          <a:prstGeom prst="rect">
            <a:avLst/>
          </a:prstGeom>
        </p:spPr>
        <p:txBody>
          <a:bodyPr wrap="square">
            <a:spAutoFit/>
          </a:bodyPr>
          <a:lstStyle/>
          <a:p>
            <a:pPr algn="ctr"/>
            <a:r>
              <a:rPr lang="de-DE" sz="3200" b="1" dirty="0"/>
              <a:t>Bấy giờ Người sẽ đáp lại họ rằng: "Ta bảo thật các ngươi: mỗi lần các ngươi không làm như thế cho một trong những người bé nhỏ nhất đây,                              là các ngươi đã không làm cho chính Ta vậy."</a:t>
            </a:r>
            <a:endParaRPr lang="en-AU" sz="3200" b="1" dirty="0"/>
          </a:p>
        </p:txBody>
      </p:sp>
      <p:sp>
        <p:nvSpPr>
          <p:cNvPr id="3" name="Rectangle 2"/>
          <p:cNvSpPr/>
          <p:nvPr/>
        </p:nvSpPr>
        <p:spPr>
          <a:xfrm>
            <a:off x="107504" y="15530"/>
            <a:ext cx="6408712" cy="2062103"/>
          </a:xfrm>
          <a:prstGeom prst="rect">
            <a:avLst/>
          </a:prstGeom>
        </p:spPr>
        <p:txBody>
          <a:bodyPr wrap="square">
            <a:spAutoFit/>
          </a:bodyPr>
          <a:lstStyle/>
          <a:p>
            <a:pPr algn="ctr"/>
            <a:r>
              <a:rPr lang="en-AU" sz="3200" b="1" dirty="0">
                <a:solidFill>
                  <a:srgbClr val="FF0000"/>
                </a:solidFill>
              </a:rPr>
              <a:t>Then he will answer, “I tell you solemnly, in so far as you neglected to do this to one of the least of these, you neglected to do it to me.”</a:t>
            </a:r>
          </a:p>
        </p:txBody>
      </p:sp>
      <p:pic>
        <p:nvPicPr>
          <p:cNvPr id="5122" name="Picture 2" descr="C:\Users\JOSEPH HUNG DOAN\Pictures\jesus\pictures cut\chua 25.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7184" y="-42775"/>
            <a:ext cx="2787271" cy="48386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jesuit.org.sg/graphics/homilies/poor-chri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2043170"/>
            <a:ext cx="3810000" cy="2752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2695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116632"/>
            <a:ext cx="2592287" cy="3539430"/>
          </a:xfrm>
          <a:prstGeom prst="rect">
            <a:avLst/>
          </a:prstGeom>
        </p:spPr>
        <p:txBody>
          <a:bodyPr wrap="square">
            <a:spAutoFit/>
          </a:bodyPr>
          <a:lstStyle/>
          <a:p>
            <a:pPr algn="ctr"/>
            <a:r>
              <a:rPr lang="en-AU" sz="3200" b="1" dirty="0">
                <a:solidFill>
                  <a:srgbClr val="FF0000"/>
                </a:solidFill>
              </a:rPr>
              <a:t>And they will go away to eternal punishment, and the virtuous to eternal life. </a:t>
            </a:r>
          </a:p>
        </p:txBody>
      </p:sp>
      <p:sp>
        <p:nvSpPr>
          <p:cNvPr id="4" name="Rectangle 3"/>
          <p:cNvSpPr/>
          <p:nvPr/>
        </p:nvSpPr>
        <p:spPr>
          <a:xfrm>
            <a:off x="4067944" y="4303455"/>
            <a:ext cx="5040560" cy="2554545"/>
          </a:xfrm>
          <a:prstGeom prst="rect">
            <a:avLst/>
          </a:prstGeom>
        </p:spPr>
        <p:txBody>
          <a:bodyPr wrap="square">
            <a:spAutoFit/>
          </a:bodyPr>
          <a:lstStyle/>
          <a:p>
            <a:pPr algn="ctr"/>
            <a:r>
              <a:rPr lang="vi-VN" sz="3200" b="1" dirty="0"/>
              <a:t>Thế là họ ra đi để chịu cực hình muôn kiếp, </a:t>
            </a:r>
            <a:r>
              <a:rPr lang="en-US" sz="3200" b="1" dirty="0"/>
              <a:t>    </a:t>
            </a:r>
            <a:r>
              <a:rPr lang="vi-VN" sz="3200" b="1" dirty="0"/>
              <a:t>còn những người công chính ra đi để hưởng </a:t>
            </a:r>
            <a:r>
              <a:rPr lang="en-US" sz="3200" b="1" dirty="0"/>
              <a:t>               </a:t>
            </a:r>
            <a:r>
              <a:rPr lang="vi-VN" sz="3200" b="1" dirty="0"/>
              <a:t>sự sống muôn đời.</a:t>
            </a:r>
            <a:r>
              <a:rPr lang="en-AU" sz="3200" b="1" dirty="0"/>
              <a:t>..</a:t>
            </a:r>
          </a:p>
        </p:txBody>
      </p:sp>
      <p:pic>
        <p:nvPicPr>
          <p:cNvPr id="9218" name="Picture 2" descr="http://www.youthirsty.org/wp-content/uploads/2014/03/hell_forever_and_e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81" y="3715037"/>
            <a:ext cx="4159051" cy="311928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JOSEPH HUNG DOAN\Pictures\jesus\pictures cut\chua 23.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30795"/>
            <a:ext cx="2156131" cy="29560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JOSEPH HUNG DOAN\Pictures\hoa\red_carpet_stairs_png_by_mysticmorning-d47vxiz.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8033" y="1950606"/>
            <a:ext cx="3198837" cy="23528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C:\Users\JOSEPH HUNG DOAN\Pictures\hoa\gyerekek193 (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88224" y="1496604"/>
            <a:ext cx="1872208" cy="2758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1299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OSEPH HUNG DOAN\Pictures\matthew new\2.jpg"/>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19077"/>
            <a:ext cx="9279675" cy="69272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JOSEPH HUNG DOAN\Pictures\jesus\jesus_the_king_by_joeatta78-d5n86km.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24910"/>
            <a:ext cx="4536504" cy="68339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716016" y="19077"/>
            <a:ext cx="4140980" cy="1569660"/>
          </a:xfrm>
          <a:prstGeom prst="rect">
            <a:avLst/>
          </a:prstGeom>
        </p:spPr>
        <p:txBody>
          <a:bodyPr wrap="square">
            <a:spAutoFit/>
          </a:bodyPr>
          <a:lstStyle/>
          <a:p>
            <a:pPr algn="ctr"/>
            <a:r>
              <a:rPr lang="en-AU" sz="3200" b="1" dirty="0">
                <a:solidFill>
                  <a:schemeClr val="bg1"/>
                </a:solidFill>
                <a:latin typeface="Times New Roman" panose="02020603050405020304" pitchFamily="18" charset="0"/>
                <a:cs typeface="Times New Roman" panose="02020603050405020304" pitchFamily="18" charset="0"/>
              </a:rPr>
              <a:t>Our Lord Jesus Christ, King of the Universe  Year A</a:t>
            </a:r>
          </a:p>
        </p:txBody>
      </p:sp>
      <p:sp>
        <p:nvSpPr>
          <p:cNvPr id="6" name="Rectangle 5"/>
          <p:cNvSpPr/>
          <p:nvPr/>
        </p:nvSpPr>
        <p:spPr>
          <a:xfrm>
            <a:off x="5446341" y="4982271"/>
            <a:ext cx="3687411" cy="1077218"/>
          </a:xfrm>
          <a:prstGeom prst="rect">
            <a:avLst/>
          </a:prstGeom>
        </p:spPr>
        <p:txBody>
          <a:bodyPr wrap="square">
            <a:spAutoFit/>
          </a:bodyPr>
          <a:lstStyle/>
          <a:p>
            <a:pPr algn="ctr"/>
            <a:r>
              <a:rPr lang="vi-VN" sz="3200" b="1" dirty="0">
                <a:solidFill>
                  <a:srgbClr val="FFFF00"/>
                </a:solidFill>
              </a:rPr>
              <a:t>Lễ Chúa Giêsu Vua Vũ Trụ Năm A</a:t>
            </a:r>
            <a:endParaRPr lang="en-AU" sz="3200" dirty="0">
              <a:solidFill>
                <a:srgbClr val="FFFF00"/>
              </a:solidFill>
            </a:endParaRPr>
          </a:p>
        </p:txBody>
      </p:sp>
      <p:pic>
        <p:nvPicPr>
          <p:cNvPr id="7" name="Picture 7" descr="C:\Users\JOSEPH HUNG DOAN\Pictures\jesus\angel_by_joeatta78-d6liugo 1.pn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94083">
            <a:off x="5668940" y="1988947"/>
            <a:ext cx="3242215" cy="22891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C:\Users\JOSEPH HUNG DOAN\Pictures\jesus\angel_by_joeatta78-d6liugo 1.png"/>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7616018" flipH="1">
            <a:off x="-334919" y="4378448"/>
            <a:ext cx="2603085" cy="183792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4593825" y="6273225"/>
            <a:ext cx="2262158" cy="584775"/>
          </a:xfrm>
          <a:prstGeom prst="rect">
            <a:avLst/>
          </a:prstGeom>
        </p:spPr>
        <p:txBody>
          <a:bodyPr wrap="none">
            <a:spAutoFit/>
          </a:bodyPr>
          <a:lstStyle/>
          <a:p>
            <a:r>
              <a:rPr lang="en-AU" sz="3200" dirty="0">
                <a:solidFill>
                  <a:schemeClr val="bg1"/>
                </a:solidFill>
              </a:rPr>
              <a:t>22/11/ 2020</a:t>
            </a:r>
          </a:p>
        </p:txBody>
      </p:sp>
    </p:spTree>
    <p:extLst>
      <p:ext uri="{BB962C8B-B14F-4D97-AF65-F5344CB8AC3E}">
        <p14:creationId xmlns:p14="http://schemas.microsoft.com/office/powerpoint/2010/main" val="36144832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2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5">
                                            <p:txEl>
                                              <p:pRg st="0" end="0"/>
                                            </p:txEl>
                                          </p:spTgt>
                                        </p:tgtEl>
                                      </p:cBhvr>
                                    </p:animEffect>
                                    <p:anim calcmode="lin" valueType="num">
                                      <p:cBhvr>
                                        <p:cTn id="10" dur="2000" fill="hold"/>
                                        <p:tgtEl>
                                          <p:spTgt spid="5">
                                            <p:txEl>
                                              <p:pRg st="0" end="0"/>
                                            </p:txEl>
                                          </p:spTgt>
                                        </p:tgtEl>
                                        <p:attrNameLst>
                                          <p:attrName>ppt_x</p:attrName>
                                        </p:attrNameLst>
                                      </p:cBhvr>
                                      <p:tavLst>
                                        <p:tav tm="0">
                                          <p:val>
                                            <p:fltVal val="0.5"/>
                                          </p:val>
                                        </p:tav>
                                        <p:tav tm="100000">
                                          <p:val>
                                            <p:strVal val="#ppt_x"/>
                                          </p:val>
                                        </p:tav>
                                      </p:tavLst>
                                    </p:anim>
                                    <p:anim calcmode="lin" valueType="num">
                                      <p:cBhvr>
                                        <p:cTn id="11" dur="2000" fill="hold"/>
                                        <p:tgtEl>
                                          <p:spTgt spid="5">
                                            <p:txEl>
                                              <p:pRg st="0" end="0"/>
                                            </p:txEl>
                                          </p:spTgt>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 calcmode="lin" valueType="num">
                                      <p:cBhvr>
                                        <p:cTn id="14" dur="2000" fill="hold"/>
                                        <p:tgtEl>
                                          <p:spTgt spid="6">
                                            <p:txEl>
                                              <p:pRg st="0" end="0"/>
                                            </p:txEl>
                                          </p:spTgt>
                                        </p:tgtEl>
                                        <p:attrNameLst>
                                          <p:attrName>ppt_w</p:attrName>
                                        </p:attrNameLst>
                                      </p:cBhvr>
                                      <p:tavLst>
                                        <p:tav tm="0">
                                          <p:val>
                                            <p:fltVal val="0"/>
                                          </p:val>
                                        </p:tav>
                                        <p:tav tm="100000">
                                          <p:val>
                                            <p:strVal val="#ppt_w"/>
                                          </p:val>
                                        </p:tav>
                                      </p:tavLst>
                                    </p:anim>
                                    <p:anim calcmode="lin" valueType="num">
                                      <p:cBhvr>
                                        <p:cTn id="15" dur="20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16" dur="2000"/>
                                        <p:tgtEl>
                                          <p:spTgt spid="6">
                                            <p:txEl>
                                              <p:pRg st="0" end="0"/>
                                            </p:txEl>
                                          </p:spTgt>
                                        </p:tgtEl>
                                      </p:cBhvr>
                                    </p:animEffect>
                                    <p:anim calcmode="lin" valueType="num">
                                      <p:cBhvr>
                                        <p:cTn id="17" dur="2000" fill="hold"/>
                                        <p:tgtEl>
                                          <p:spTgt spid="6">
                                            <p:txEl>
                                              <p:pRg st="0" end="0"/>
                                            </p:txEl>
                                          </p:spTgt>
                                        </p:tgtEl>
                                        <p:attrNameLst>
                                          <p:attrName>ppt_x</p:attrName>
                                        </p:attrNameLst>
                                      </p:cBhvr>
                                      <p:tavLst>
                                        <p:tav tm="0">
                                          <p:val>
                                            <p:fltVal val="0.5"/>
                                          </p:val>
                                        </p:tav>
                                        <p:tav tm="100000">
                                          <p:val>
                                            <p:strVal val="#ppt_x"/>
                                          </p:val>
                                        </p:tav>
                                      </p:tavLst>
                                    </p:anim>
                                    <p:anim calcmode="lin" valueType="num">
                                      <p:cBhvr>
                                        <p:cTn id="18" dur="2000" fill="hold"/>
                                        <p:tgtEl>
                                          <p:spTgt spid="6">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urbanfragment.files.wordpress.com/2012/06/earth-taken-from-spac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94" y="1"/>
            <a:ext cx="9152725" cy="68579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JOSEPH HUNG DOAN\Pictures\jesus\pictures cut\chua 25.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132" y="49958"/>
            <a:ext cx="3922866" cy="68100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513969" y="188640"/>
            <a:ext cx="5365116" cy="1077218"/>
          </a:xfrm>
          <a:prstGeom prst="rect">
            <a:avLst/>
          </a:prstGeom>
        </p:spPr>
        <p:txBody>
          <a:bodyPr wrap="square">
            <a:spAutoFit/>
          </a:bodyPr>
          <a:lstStyle/>
          <a:p>
            <a:pPr algn="ctr"/>
            <a:r>
              <a:rPr lang="en-AU" sz="3200" b="1" dirty="0">
                <a:solidFill>
                  <a:schemeClr val="bg1"/>
                </a:solidFill>
                <a:latin typeface="Times New Roman" panose="02020603050405020304" pitchFamily="18" charset="0"/>
                <a:cs typeface="Times New Roman" panose="02020603050405020304" pitchFamily="18" charset="0"/>
              </a:rPr>
              <a:t>Our Lord Jesus Christ, King of the Universe  Year A</a:t>
            </a:r>
          </a:p>
        </p:txBody>
      </p:sp>
      <p:sp>
        <p:nvSpPr>
          <p:cNvPr id="5" name="Rectangle 4"/>
          <p:cNvSpPr/>
          <p:nvPr/>
        </p:nvSpPr>
        <p:spPr>
          <a:xfrm>
            <a:off x="5224837" y="5299944"/>
            <a:ext cx="3702914" cy="1077218"/>
          </a:xfrm>
          <a:prstGeom prst="rect">
            <a:avLst/>
          </a:prstGeom>
        </p:spPr>
        <p:txBody>
          <a:bodyPr wrap="square">
            <a:spAutoFit/>
          </a:bodyPr>
          <a:lstStyle/>
          <a:p>
            <a:pPr algn="ctr"/>
            <a:r>
              <a:rPr lang="vi-VN" sz="3200" b="1" dirty="0">
                <a:solidFill>
                  <a:srgbClr val="FFFF00"/>
                </a:solidFill>
              </a:rPr>
              <a:t>Lễ Chúa Giêsu Vua Vũ Trụ Năm A</a:t>
            </a:r>
            <a:endParaRPr lang="en-AU" sz="3200" dirty="0">
              <a:solidFill>
                <a:srgbClr val="FFFF00"/>
              </a:solidFill>
            </a:endParaRPr>
          </a:p>
        </p:txBody>
      </p:sp>
      <p:pic>
        <p:nvPicPr>
          <p:cNvPr id="6" name="Picture 7" descr="C:\Users\JOSEPH HUNG DOAN\Pictures\jesus\angel_by_joeatta78-d6liugo 1.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94083">
            <a:off x="3684112" y="1953754"/>
            <a:ext cx="3242215" cy="22891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Users\JOSEPH HUNG DOAN\Pictures\jesus\angel_by_joeatta78-d6liugo 1.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2062473">
            <a:off x="6488076" y="1843130"/>
            <a:ext cx="2603085" cy="1837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26950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2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4">
                                            <p:txEl>
                                              <p:pRg st="0" end="0"/>
                                            </p:txEl>
                                          </p:spTgt>
                                        </p:tgtEl>
                                      </p:cBhvr>
                                    </p:animEffect>
                                    <p:anim calcmode="lin" valueType="num">
                                      <p:cBhvr>
                                        <p:cTn id="10" dur="2000" fill="hold"/>
                                        <p:tgtEl>
                                          <p:spTgt spid="4">
                                            <p:txEl>
                                              <p:pRg st="0" end="0"/>
                                            </p:txEl>
                                          </p:spTgt>
                                        </p:tgtEl>
                                        <p:attrNameLst>
                                          <p:attrName>ppt_x</p:attrName>
                                        </p:attrNameLst>
                                      </p:cBhvr>
                                      <p:tavLst>
                                        <p:tav tm="0">
                                          <p:val>
                                            <p:fltVal val="0.5"/>
                                          </p:val>
                                        </p:tav>
                                        <p:tav tm="100000">
                                          <p:val>
                                            <p:strVal val="#ppt_x"/>
                                          </p:val>
                                        </p:tav>
                                      </p:tavLst>
                                    </p:anim>
                                    <p:anim calcmode="lin" valueType="num">
                                      <p:cBhvr>
                                        <p:cTn id="11" dur="2000" fill="hold"/>
                                        <p:tgtEl>
                                          <p:spTgt spid="4">
                                            <p:txEl>
                                              <p:pRg st="0" end="0"/>
                                            </p:txEl>
                                          </p:spTgt>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 calcmode="lin" valueType="num">
                                      <p:cBhvr>
                                        <p:cTn id="14" dur="2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5" dur="20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16" dur="2000"/>
                                        <p:tgtEl>
                                          <p:spTgt spid="5">
                                            <p:txEl>
                                              <p:pRg st="0" end="0"/>
                                            </p:txEl>
                                          </p:spTgt>
                                        </p:tgtEl>
                                      </p:cBhvr>
                                    </p:animEffect>
                                    <p:anim calcmode="lin" valueType="num">
                                      <p:cBhvr>
                                        <p:cTn id="17" dur="2000" fill="hold"/>
                                        <p:tgtEl>
                                          <p:spTgt spid="5">
                                            <p:txEl>
                                              <p:pRg st="0" end="0"/>
                                            </p:txEl>
                                          </p:spTgt>
                                        </p:tgtEl>
                                        <p:attrNameLst>
                                          <p:attrName>ppt_x</p:attrName>
                                        </p:attrNameLst>
                                      </p:cBhvr>
                                      <p:tavLst>
                                        <p:tav tm="0">
                                          <p:val>
                                            <p:fltVal val="0.5"/>
                                          </p:val>
                                        </p:tav>
                                        <p:tav tm="100000">
                                          <p:val>
                                            <p:strVal val="#ppt_x"/>
                                          </p:val>
                                        </p:tav>
                                      </p:tavLst>
                                    </p:anim>
                                    <p:anim calcmode="lin" valueType="num">
                                      <p:cBhvr>
                                        <p:cTn id="18" dur="2000" fill="hold"/>
                                        <p:tgtEl>
                                          <p:spTgt spid="5">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upload.wikimedia.org/wikipedia/commons/2/2e/STS-95_Florida_From_Spac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14"/>
            <a:ext cx="9144000" cy="693820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JOSEPH HUNG DOAN\Pictures\jesus\pictures cut\chua kito vua.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9995" y="401452"/>
            <a:ext cx="5854005" cy="65298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JOSEPH HUNG DOAN\Pictures\jesus\angel_by_joeatta78-d6liugo 1.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9537527" flipH="1">
            <a:off x="395360" y="4044984"/>
            <a:ext cx="2603085" cy="18379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Users\JOSEPH HUNG DOAN\Pictures\jesus\angel_by_joeatta78-d6liugo 1.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504091" flipH="1">
            <a:off x="1197172" y="1390993"/>
            <a:ext cx="1764715" cy="124598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80528" y="2426465"/>
            <a:ext cx="4752528" cy="1569660"/>
          </a:xfrm>
          <a:prstGeom prst="rect">
            <a:avLst/>
          </a:prstGeom>
        </p:spPr>
        <p:txBody>
          <a:bodyPr wrap="square">
            <a:spAutoFit/>
          </a:bodyPr>
          <a:lstStyle/>
          <a:p>
            <a:pPr algn="ctr"/>
            <a:r>
              <a:rPr lang="en-AU" sz="3200" b="1" dirty="0">
                <a:solidFill>
                  <a:srgbClr val="FFFF00"/>
                </a:solidFill>
                <a:latin typeface="Times New Roman" panose="02020603050405020304" pitchFamily="18" charset="0"/>
                <a:cs typeface="Times New Roman" panose="02020603050405020304" pitchFamily="18" charset="0"/>
              </a:rPr>
              <a:t>Our Lord Jesus Christ, King of the Universe  Year A</a:t>
            </a:r>
          </a:p>
        </p:txBody>
      </p:sp>
      <p:sp>
        <p:nvSpPr>
          <p:cNvPr id="8" name="Rectangle 7"/>
          <p:cNvSpPr/>
          <p:nvPr/>
        </p:nvSpPr>
        <p:spPr>
          <a:xfrm>
            <a:off x="103810" y="74803"/>
            <a:ext cx="4900238" cy="1077218"/>
          </a:xfrm>
          <a:prstGeom prst="rect">
            <a:avLst/>
          </a:prstGeom>
        </p:spPr>
        <p:txBody>
          <a:bodyPr wrap="square">
            <a:spAutoFit/>
          </a:bodyPr>
          <a:lstStyle/>
          <a:p>
            <a:pPr algn="ctr"/>
            <a:r>
              <a:rPr lang="vi-VN" sz="3200" b="1" dirty="0">
                <a:solidFill>
                  <a:schemeClr val="bg1"/>
                </a:solidFill>
              </a:rPr>
              <a:t>Lễ Chúa Giêsu </a:t>
            </a:r>
            <a:r>
              <a:rPr lang="en-US" sz="3200" b="1" dirty="0">
                <a:solidFill>
                  <a:schemeClr val="bg1"/>
                </a:solidFill>
              </a:rPr>
              <a:t>                           </a:t>
            </a:r>
            <a:r>
              <a:rPr lang="vi-VN" sz="3200" b="1" dirty="0">
                <a:solidFill>
                  <a:schemeClr val="bg1"/>
                </a:solidFill>
              </a:rPr>
              <a:t>Vua Vũ Trụ Năm A</a:t>
            </a:r>
            <a:endParaRPr lang="en-AU" sz="3200" dirty="0">
              <a:solidFill>
                <a:schemeClr val="bg1"/>
              </a:solidFill>
            </a:endParaRPr>
          </a:p>
        </p:txBody>
      </p:sp>
      <p:pic>
        <p:nvPicPr>
          <p:cNvPr id="9" name="Picture 8" descr="C:\Users\JOSEPH HUNG DOAN\Pictures\jesus\angel_by_joeatta78-d6liugo 1.png"/>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984136">
            <a:off x="7505309" y="113530"/>
            <a:ext cx="1764715" cy="124598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683568" y="6164885"/>
            <a:ext cx="2262158" cy="584775"/>
          </a:xfrm>
          <a:prstGeom prst="rect">
            <a:avLst/>
          </a:prstGeom>
        </p:spPr>
        <p:txBody>
          <a:bodyPr wrap="none">
            <a:spAutoFit/>
          </a:bodyPr>
          <a:lstStyle/>
          <a:p>
            <a:r>
              <a:rPr lang="en-AU" sz="3200">
                <a:solidFill>
                  <a:schemeClr val="bg1"/>
                </a:solidFill>
              </a:rPr>
              <a:t>22/11/ 2020</a:t>
            </a:r>
            <a:endParaRPr lang="en-AU" sz="3200" dirty="0">
              <a:solidFill>
                <a:schemeClr val="bg1"/>
              </a:solidFill>
            </a:endParaRPr>
          </a:p>
        </p:txBody>
      </p:sp>
    </p:spTree>
    <p:extLst>
      <p:ext uri="{BB962C8B-B14F-4D97-AF65-F5344CB8AC3E}">
        <p14:creationId xmlns:p14="http://schemas.microsoft.com/office/powerpoint/2010/main" val="3031129912"/>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20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20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9" dur="2000"/>
                                        <p:tgtEl>
                                          <p:spTgt spid="7">
                                            <p:txEl>
                                              <p:pRg st="0" end="0"/>
                                            </p:txEl>
                                          </p:spTgt>
                                        </p:tgtEl>
                                      </p:cBhvr>
                                    </p:animEffect>
                                    <p:anim calcmode="lin" valueType="num">
                                      <p:cBhvr>
                                        <p:cTn id="10" dur="2000" fill="hold"/>
                                        <p:tgtEl>
                                          <p:spTgt spid="7">
                                            <p:txEl>
                                              <p:pRg st="0" end="0"/>
                                            </p:txEl>
                                          </p:spTgt>
                                        </p:tgtEl>
                                        <p:attrNameLst>
                                          <p:attrName>ppt_x</p:attrName>
                                        </p:attrNameLst>
                                      </p:cBhvr>
                                      <p:tavLst>
                                        <p:tav tm="0">
                                          <p:val>
                                            <p:fltVal val="0.5"/>
                                          </p:val>
                                        </p:tav>
                                        <p:tav tm="100000">
                                          <p:val>
                                            <p:strVal val="#ppt_x"/>
                                          </p:val>
                                        </p:tav>
                                      </p:tavLst>
                                    </p:anim>
                                    <p:anim calcmode="lin" valueType="num">
                                      <p:cBhvr>
                                        <p:cTn id="11" dur="2000" fill="hold"/>
                                        <p:tgtEl>
                                          <p:spTgt spid="7">
                                            <p:txEl>
                                              <p:pRg st="0" end="0"/>
                                            </p:txEl>
                                          </p:spTgt>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p:cTn id="14" dur="2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5" dur="20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6" dur="2000"/>
                                        <p:tgtEl>
                                          <p:spTgt spid="8">
                                            <p:txEl>
                                              <p:pRg st="0" end="0"/>
                                            </p:txEl>
                                          </p:spTgt>
                                        </p:tgtEl>
                                      </p:cBhvr>
                                    </p:animEffect>
                                    <p:anim calcmode="lin" valueType="num">
                                      <p:cBhvr>
                                        <p:cTn id="17" dur="2000" fill="hold"/>
                                        <p:tgtEl>
                                          <p:spTgt spid="8">
                                            <p:txEl>
                                              <p:pRg st="0" end="0"/>
                                            </p:txEl>
                                          </p:spTgt>
                                        </p:tgtEl>
                                        <p:attrNameLst>
                                          <p:attrName>ppt_x</p:attrName>
                                        </p:attrNameLst>
                                      </p:cBhvr>
                                      <p:tavLst>
                                        <p:tav tm="0">
                                          <p:val>
                                            <p:fltVal val="0.5"/>
                                          </p:val>
                                        </p:tav>
                                        <p:tav tm="100000">
                                          <p:val>
                                            <p:strVal val="#ppt_x"/>
                                          </p:val>
                                        </p:tav>
                                      </p:tavLst>
                                    </p:anim>
                                    <p:anim calcmode="lin" valueType="num">
                                      <p:cBhvr>
                                        <p:cTn id="18" dur="2000" fill="hold"/>
                                        <p:tgtEl>
                                          <p:spTgt spid="8">
                                            <p:txEl>
                                              <p:pRg st="0" end="0"/>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nhdep.hothot.vn/var/albums/Do-Hoa/DoHoa%20(93).jpg?m=1350574818"/>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498" y="0"/>
            <a:ext cx="914649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C:\Users\JOSEPH HUNG DOAN\Pictures\jesus\pictures cut\chua 20.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4072" y="637733"/>
            <a:ext cx="4171586" cy="507800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JOSEPH HUNG DOAN\Pictures\hoa\open_bible.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4704" y="2924944"/>
            <a:ext cx="3168352" cy="18637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a:spLocks noChangeArrowheads="1"/>
          </p:cNvSpPr>
          <p:nvPr/>
        </p:nvSpPr>
        <p:spPr bwMode="auto">
          <a:xfrm>
            <a:off x="-27092" y="2858289"/>
            <a:ext cx="3811943"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AU" sz="3200" b="1" dirty="0">
                <a:solidFill>
                  <a:srgbClr val="FF0000"/>
                </a:solidFill>
              </a:rPr>
              <a:t>Gospel</a:t>
            </a:r>
          </a:p>
          <a:p>
            <a:pPr algn="ctr"/>
            <a:r>
              <a:rPr lang="en-AU" sz="3200" b="1" dirty="0">
                <a:solidFill>
                  <a:srgbClr val="FF0000"/>
                </a:solidFill>
              </a:rPr>
              <a:t>Matthew </a:t>
            </a:r>
          </a:p>
          <a:p>
            <a:pPr algn="ctr"/>
            <a:r>
              <a:rPr lang="en-AU" sz="3200" b="1" dirty="0"/>
              <a:t>25:31-46</a:t>
            </a:r>
            <a:endParaRPr lang="en-AU" sz="3200" b="1" dirty="0">
              <a:solidFill>
                <a:srgbClr val="FFFF00"/>
              </a:solidFill>
            </a:endParaRPr>
          </a:p>
          <a:p>
            <a:pPr algn="ctr"/>
            <a:endParaRPr lang="en-AU" sz="3200" b="1" dirty="0">
              <a:solidFill>
                <a:srgbClr val="FFFF00"/>
              </a:solidFill>
            </a:endParaRPr>
          </a:p>
          <a:p>
            <a:pPr algn="ctr"/>
            <a:r>
              <a:rPr lang="en-AU" sz="3200" b="1" dirty="0" err="1">
                <a:solidFill>
                  <a:srgbClr val="FFFF00"/>
                </a:solidFill>
              </a:rPr>
              <a:t>Phúc</a:t>
            </a:r>
            <a:r>
              <a:rPr lang="en-AU" sz="3200" b="1" dirty="0">
                <a:solidFill>
                  <a:srgbClr val="FFFF00"/>
                </a:solidFill>
              </a:rPr>
              <a:t> </a:t>
            </a:r>
            <a:r>
              <a:rPr lang="en-AU" sz="3200" b="1" dirty="0" err="1">
                <a:solidFill>
                  <a:srgbClr val="FFFF00"/>
                </a:solidFill>
              </a:rPr>
              <a:t>Âm</a:t>
            </a:r>
            <a:r>
              <a:rPr lang="en-AU" sz="3200" b="1" dirty="0">
                <a:solidFill>
                  <a:srgbClr val="FFFF00"/>
                </a:solidFill>
              </a:rPr>
              <a:t> </a:t>
            </a:r>
            <a:r>
              <a:rPr lang="en-AU" sz="3200" b="1" dirty="0" err="1">
                <a:solidFill>
                  <a:srgbClr val="FFFF00"/>
                </a:solidFill>
              </a:rPr>
              <a:t>theo</a:t>
            </a:r>
            <a:r>
              <a:rPr lang="en-AU" sz="3200" b="1" dirty="0">
                <a:solidFill>
                  <a:srgbClr val="FFFF00"/>
                </a:solidFill>
              </a:rPr>
              <a:t> </a:t>
            </a:r>
          </a:p>
          <a:p>
            <a:pPr algn="ctr"/>
            <a:r>
              <a:rPr lang="en-AU" sz="3200" b="1" dirty="0" err="1">
                <a:solidFill>
                  <a:srgbClr val="FFFF00"/>
                </a:solidFill>
              </a:rPr>
              <a:t>Thánh</a:t>
            </a:r>
            <a:r>
              <a:rPr lang="en-AU" sz="3200" b="1" dirty="0">
                <a:solidFill>
                  <a:srgbClr val="FFFF00"/>
                </a:solidFill>
              </a:rPr>
              <a:t> </a:t>
            </a:r>
            <a:r>
              <a:rPr lang="en-AU" sz="3200" b="1" dirty="0" err="1">
                <a:solidFill>
                  <a:srgbClr val="FFFF00"/>
                </a:solidFill>
              </a:rPr>
              <a:t>Mátthêu</a:t>
            </a:r>
            <a:endParaRPr lang="en-AU" sz="3200" b="1" dirty="0">
              <a:solidFill>
                <a:srgbClr val="FFFF00"/>
              </a:solidFill>
            </a:endParaRPr>
          </a:p>
          <a:p>
            <a:pPr algn="ctr"/>
            <a:r>
              <a:rPr lang="en-AU" sz="3200" b="1" dirty="0">
                <a:solidFill>
                  <a:srgbClr val="FFFF00"/>
                </a:solidFill>
              </a:rPr>
              <a:t>25:31-46</a:t>
            </a:r>
          </a:p>
        </p:txBody>
      </p:sp>
    </p:spTree>
    <p:extLst>
      <p:ext uri="{BB962C8B-B14F-4D97-AF65-F5344CB8AC3E}">
        <p14:creationId xmlns:p14="http://schemas.microsoft.com/office/powerpoint/2010/main" val="2872542085"/>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04431" y="260648"/>
            <a:ext cx="4630563" cy="584775"/>
          </a:xfrm>
          <a:prstGeom prst="rect">
            <a:avLst/>
          </a:prstGeom>
        </p:spPr>
        <p:txBody>
          <a:bodyPr wrap="none">
            <a:spAutoFit/>
          </a:bodyPr>
          <a:lstStyle/>
          <a:p>
            <a:pPr algn="ctr"/>
            <a:r>
              <a:rPr lang="en-AU" sz="3200" b="1" dirty="0">
                <a:solidFill>
                  <a:srgbClr val="FF0000"/>
                </a:solidFill>
              </a:rPr>
              <a:t>Jesus said to his disciples: </a:t>
            </a:r>
          </a:p>
        </p:txBody>
      </p:sp>
      <p:sp>
        <p:nvSpPr>
          <p:cNvPr id="6" name="Rectangle 5"/>
          <p:cNvSpPr/>
          <p:nvPr/>
        </p:nvSpPr>
        <p:spPr>
          <a:xfrm>
            <a:off x="395536" y="6021288"/>
            <a:ext cx="8352928" cy="584775"/>
          </a:xfrm>
          <a:prstGeom prst="rect">
            <a:avLst/>
          </a:prstGeom>
        </p:spPr>
        <p:txBody>
          <a:bodyPr wrap="square">
            <a:spAutoFit/>
          </a:bodyPr>
          <a:lstStyle/>
          <a:p>
            <a:pPr algn="ctr"/>
            <a:r>
              <a:rPr lang="de-DE" sz="3200" b="1" dirty="0"/>
              <a:t>Khi ấy, Đức Giêsu nói với các môn </a:t>
            </a:r>
            <a:r>
              <a:rPr lang="vi-VN" sz="3200" b="1" dirty="0"/>
              <a:t>đệ</a:t>
            </a:r>
            <a:r>
              <a:rPr lang="en-AU" sz="3200" b="1" dirty="0"/>
              <a:t> </a:t>
            </a:r>
            <a:r>
              <a:rPr lang="en-AU" sz="3200" b="1" dirty="0" err="1"/>
              <a:t>rằng</a:t>
            </a:r>
            <a:r>
              <a:rPr lang="en-AU" sz="3200" b="1" dirty="0"/>
              <a:t>:</a:t>
            </a:r>
            <a:r>
              <a:rPr lang="de-DE" sz="3200" dirty="0"/>
              <a:t> </a:t>
            </a:r>
            <a:endParaRPr lang="en-AU" sz="3200" dirty="0"/>
          </a:p>
        </p:txBody>
      </p:sp>
      <p:pic>
        <p:nvPicPr>
          <p:cNvPr id="6154" name="Picture 10" descr="C:\Users\JOSEPH HUNG DOAN\Pictures\matthew new\New folder\7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072" y="872941"/>
            <a:ext cx="7647855" cy="5068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411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0072" y="3406044"/>
            <a:ext cx="3773314" cy="3539430"/>
          </a:xfrm>
          <a:prstGeom prst="rect">
            <a:avLst/>
          </a:prstGeom>
        </p:spPr>
        <p:txBody>
          <a:bodyPr wrap="square">
            <a:spAutoFit/>
          </a:bodyPr>
          <a:lstStyle/>
          <a:p>
            <a:pPr algn="ctr"/>
            <a:r>
              <a:rPr lang="de-DE" sz="3200" b="1" dirty="0"/>
              <a:t>Khi Con Người đến trong vinh quang của Người, có tất cả các thiên sứ theo hầu, bấy giờ Người sẽ ngự lên ngai vinh hiển của Người. </a:t>
            </a:r>
            <a:endParaRPr lang="en-AU" sz="3200" b="1" dirty="0"/>
          </a:p>
        </p:txBody>
      </p:sp>
      <p:sp>
        <p:nvSpPr>
          <p:cNvPr id="3" name="Rectangle 2"/>
          <p:cNvSpPr/>
          <p:nvPr/>
        </p:nvSpPr>
        <p:spPr>
          <a:xfrm>
            <a:off x="21061" y="81711"/>
            <a:ext cx="4056240" cy="3046988"/>
          </a:xfrm>
          <a:prstGeom prst="rect">
            <a:avLst/>
          </a:prstGeom>
        </p:spPr>
        <p:txBody>
          <a:bodyPr wrap="square">
            <a:spAutoFit/>
          </a:bodyPr>
          <a:lstStyle/>
          <a:p>
            <a:pPr algn="ctr"/>
            <a:r>
              <a:rPr lang="en-AU" sz="3200" b="1" dirty="0">
                <a:solidFill>
                  <a:srgbClr val="FF0000"/>
                </a:solidFill>
              </a:rPr>
              <a:t>When the Son of Man comes in his glory, escorted by all the angels, then he will take his seat on his throne of glory. </a:t>
            </a:r>
          </a:p>
        </p:txBody>
      </p:sp>
      <p:pic>
        <p:nvPicPr>
          <p:cNvPr id="3075" name="Picture 3" descr="C:\Users\JOSEPH HUNG DOAN\Pictures\jesus\pictures cut\chua 20.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134789"/>
            <a:ext cx="2721114" cy="331236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JOSEPH HUNG DOAN\Pictures\jesus\angel_by_joeatta78-d6liugo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216449">
            <a:off x="7682952" y="-28188"/>
            <a:ext cx="1564431" cy="110457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JOSEPH HUNG DOAN\Pictures\jesus\angel_by_joeatta78-d6liugo (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9908790" flipH="1">
            <a:off x="3264813" y="1807974"/>
            <a:ext cx="2053537" cy="144991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JOSEPH HUNG DOAN\Pictures\jesus\pictures cut\thien than.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73634" y="81711"/>
            <a:ext cx="1325757" cy="2064552"/>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Users\JOSEPH HUNG DOAN\Pictures\jesus\98115_angelinpink2.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8010" y="1757000"/>
            <a:ext cx="1160230" cy="17403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JOSEPH HUNG DOAN\Pictures\matthew new\New folder\6a.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447157"/>
            <a:ext cx="5099391" cy="3425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0595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3629049"/>
            <a:ext cx="4370081" cy="3046988"/>
          </a:xfrm>
          <a:prstGeom prst="rect">
            <a:avLst/>
          </a:prstGeom>
        </p:spPr>
        <p:txBody>
          <a:bodyPr wrap="square">
            <a:spAutoFit/>
          </a:bodyPr>
          <a:lstStyle/>
          <a:p>
            <a:pPr algn="ctr"/>
            <a:r>
              <a:rPr lang="de-DE" sz="3200" b="1" dirty="0"/>
              <a:t> Các dân thiên hạ                  sẽ được tập hợp trước mặt Người, và Người sẽ tách biệt họ với nhau, như mục tử tách biệt chiên với dê. </a:t>
            </a:r>
            <a:endParaRPr lang="en-AU" sz="3200" b="1" dirty="0"/>
          </a:p>
        </p:txBody>
      </p:sp>
      <p:sp>
        <p:nvSpPr>
          <p:cNvPr id="5" name="Rectangle 4"/>
          <p:cNvSpPr/>
          <p:nvPr/>
        </p:nvSpPr>
        <p:spPr>
          <a:xfrm>
            <a:off x="4175448" y="0"/>
            <a:ext cx="4968552" cy="3046988"/>
          </a:xfrm>
          <a:prstGeom prst="rect">
            <a:avLst/>
          </a:prstGeom>
        </p:spPr>
        <p:txBody>
          <a:bodyPr wrap="square">
            <a:spAutoFit/>
          </a:bodyPr>
          <a:lstStyle/>
          <a:p>
            <a:pPr algn="ctr"/>
            <a:r>
              <a:rPr lang="en-AU" sz="3200" b="1" dirty="0">
                <a:solidFill>
                  <a:srgbClr val="FF0000"/>
                </a:solidFill>
              </a:rPr>
              <a:t>All the nations will be assembled before him and he will separate men one from another as the shepherd separates sheep from goats.</a:t>
            </a:r>
          </a:p>
        </p:txBody>
      </p:sp>
      <p:pic>
        <p:nvPicPr>
          <p:cNvPr id="3" name="Picture 6" descr="http://www.broguiereshomedelivery.com/files/goa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359" y="119276"/>
            <a:ext cx="1408230" cy="14020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www.broguiereshomedelivery.com/files/goa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136291" y="0"/>
            <a:ext cx="1408230" cy="14020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http://www.broguiereshomedelivery.com/files/goa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8070" y="355078"/>
            <a:ext cx="1408230" cy="140205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C:\Users\JOSEPH HUNG DOAN\Pictures\hoa\gates_png_by_camelfobia-d5iztvq.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44" y="243947"/>
            <a:ext cx="4016579" cy="30124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descr="C:\Users\JOSEPH HUNG DOAN\Pictures\jesus\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672" y="1692551"/>
            <a:ext cx="3121025" cy="18954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7" descr="C:\Users\JOSEPH HUNG DOAN\Pictures\jesus\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2329156"/>
            <a:ext cx="3121025" cy="189547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Users\JOSEPH HUNG DOAN\Pictures\jesus\pictures cut\chua chien lanh 2.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72544" y="243947"/>
            <a:ext cx="959255" cy="338510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C:\Users\JOSEPH HUNG DOAN\Pictures\matthew new\New folder\8.png"/>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477585" y="3744861"/>
            <a:ext cx="4666415" cy="3113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059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193" y="5780782"/>
            <a:ext cx="8766313" cy="1077218"/>
          </a:xfrm>
          <a:prstGeom prst="rect">
            <a:avLst/>
          </a:prstGeom>
        </p:spPr>
        <p:txBody>
          <a:bodyPr wrap="square">
            <a:spAutoFit/>
          </a:bodyPr>
          <a:lstStyle/>
          <a:p>
            <a:pPr algn="ctr"/>
            <a:r>
              <a:rPr lang="de-DE" sz="3200" dirty="0"/>
              <a:t>Người sẽ cho chiên đứng bên phải Người, còn dê ở bên trái.</a:t>
            </a:r>
            <a:endParaRPr lang="en-AU" sz="3200" dirty="0"/>
          </a:p>
        </p:txBody>
      </p:sp>
      <p:sp>
        <p:nvSpPr>
          <p:cNvPr id="3" name="Rectangle 2"/>
          <p:cNvSpPr/>
          <p:nvPr/>
        </p:nvSpPr>
        <p:spPr>
          <a:xfrm>
            <a:off x="448226" y="188640"/>
            <a:ext cx="8372246" cy="1077218"/>
          </a:xfrm>
          <a:prstGeom prst="rect">
            <a:avLst/>
          </a:prstGeom>
        </p:spPr>
        <p:txBody>
          <a:bodyPr wrap="square">
            <a:spAutoFit/>
          </a:bodyPr>
          <a:lstStyle/>
          <a:p>
            <a:pPr algn="ctr"/>
            <a:r>
              <a:rPr lang="en-AU" sz="3200" dirty="0">
                <a:solidFill>
                  <a:srgbClr val="FF0000"/>
                </a:solidFill>
              </a:rPr>
              <a:t>He will place the sheep on his right hand and the goats on his left.</a:t>
            </a:r>
          </a:p>
        </p:txBody>
      </p:sp>
      <p:pic>
        <p:nvPicPr>
          <p:cNvPr id="12" name="Picture 6" descr="http://www.broguiereshomedelivery.com/files/goa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9252" y="980728"/>
            <a:ext cx="1408230" cy="14020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www.broguiereshomedelivery.com/files/goa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77288"/>
            <a:ext cx="1408230" cy="140205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www.broguiereshomedelivery.com/files/goa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7594" y="1164959"/>
            <a:ext cx="1408230" cy="140205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ttp://www.broguiereshomedelivery.com/files/goa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8230" y="1512588"/>
            <a:ext cx="1408230" cy="140205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Users\JOSEPH HUNG DOAN\Pictures\hoa\wooden_fence_png_by_camelfobia-d5kka26.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367" y="1624901"/>
            <a:ext cx="6588732" cy="445105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JOSEPH HUNG DOAN\Pictures\jesus\pictures cut\chua chien lanh 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0228" y="1164959"/>
            <a:ext cx="1253733" cy="44242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JOSEPH HUNG DOAN\Pictures\jesus\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3879" y="2934030"/>
            <a:ext cx="3121025" cy="189547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C:\Users\JOSEPH HUNG DOAN\Pictures\jesus\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3880" y="3621718"/>
            <a:ext cx="3121025" cy="18954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7" descr="C:\Users\JOSEPH HUNG DOAN\Pictures\jesus\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87922" y="2545699"/>
            <a:ext cx="1682584" cy="102187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JOSEPH HUNG DOAN\Pictures\hoa\baranyok.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4048" y="4406020"/>
            <a:ext cx="2961159" cy="1408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059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1520" y="5517232"/>
            <a:ext cx="8640960" cy="1077218"/>
          </a:xfrm>
          <a:prstGeom prst="rect">
            <a:avLst/>
          </a:prstGeom>
        </p:spPr>
        <p:txBody>
          <a:bodyPr wrap="square">
            <a:spAutoFit/>
          </a:bodyPr>
          <a:lstStyle/>
          <a:p>
            <a:pPr algn="ctr"/>
            <a:r>
              <a:rPr lang="de-DE" sz="3200" b="1" dirty="0"/>
              <a:t>Bấy giờ Đức Vua sẽ phán cùng những người ở bên phải rằng: </a:t>
            </a:r>
            <a:endParaRPr lang="en-AU" sz="3200" b="1" dirty="0"/>
          </a:p>
        </p:txBody>
      </p:sp>
      <p:sp>
        <p:nvSpPr>
          <p:cNvPr id="3" name="Rectangle 2"/>
          <p:cNvSpPr/>
          <p:nvPr/>
        </p:nvSpPr>
        <p:spPr>
          <a:xfrm>
            <a:off x="251520" y="188640"/>
            <a:ext cx="8640960" cy="584775"/>
          </a:xfrm>
          <a:prstGeom prst="rect">
            <a:avLst/>
          </a:prstGeom>
        </p:spPr>
        <p:txBody>
          <a:bodyPr wrap="square">
            <a:spAutoFit/>
          </a:bodyPr>
          <a:lstStyle/>
          <a:p>
            <a:pPr algn="ctr"/>
            <a:r>
              <a:rPr lang="en-AU" sz="3200" b="1" dirty="0">
                <a:solidFill>
                  <a:srgbClr val="FF0000"/>
                </a:solidFill>
              </a:rPr>
              <a:t>Then the King will say to those on his right hand, </a:t>
            </a:r>
          </a:p>
        </p:txBody>
      </p:sp>
      <p:pic>
        <p:nvPicPr>
          <p:cNvPr id="5" name="Picture 7" descr="C:\Users\JOSEPH HUNG DOAN\Pictures\jesus\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1806192"/>
            <a:ext cx="3121025" cy="1895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C:\Users\JOSEPH HUNG DOAN\Pictures\jesus\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6643" y="4088057"/>
            <a:ext cx="3121025" cy="1895475"/>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JOSEPH HUNG DOAN\Pictures\jesus\jesus_the_king_by_joeatta78-d5n86k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3411" y="675023"/>
            <a:ext cx="3371453" cy="507888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C:\Users\JOSEPH HUNG DOAN\Pictures\jesus\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16643" y="675023"/>
            <a:ext cx="3121025" cy="18954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JOSEPH HUNG DOAN\Pictures\hoa\baranyok.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1321" y="2997313"/>
            <a:ext cx="2961159" cy="1408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483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183" y="5205966"/>
            <a:ext cx="8784976" cy="1569660"/>
          </a:xfrm>
          <a:prstGeom prst="rect">
            <a:avLst/>
          </a:prstGeom>
        </p:spPr>
        <p:txBody>
          <a:bodyPr wrap="square">
            <a:spAutoFit/>
          </a:bodyPr>
          <a:lstStyle/>
          <a:p>
            <a:pPr algn="ctr"/>
            <a:r>
              <a:rPr lang="de-DE" sz="3200" b="1" dirty="0"/>
              <a:t>Nào những kẻ Cha Ta chúc phúc, hãy đến            thừa hưởng Vương Quốc dọn sẵn cho các ngươi ngay từ thuở tạo thiên lập địa. </a:t>
            </a:r>
            <a:endParaRPr lang="en-AU" sz="3200" b="1" dirty="0"/>
          </a:p>
        </p:txBody>
      </p:sp>
      <p:sp>
        <p:nvSpPr>
          <p:cNvPr id="3" name="Rectangle 2"/>
          <p:cNvSpPr/>
          <p:nvPr/>
        </p:nvSpPr>
        <p:spPr>
          <a:xfrm>
            <a:off x="193182" y="188640"/>
            <a:ext cx="8699297" cy="1569660"/>
          </a:xfrm>
          <a:prstGeom prst="rect">
            <a:avLst/>
          </a:prstGeom>
        </p:spPr>
        <p:txBody>
          <a:bodyPr wrap="square">
            <a:spAutoFit/>
          </a:bodyPr>
          <a:lstStyle/>
          <a:p>
            <a:pPr algn="ctr"/>
            <a:r>
              <a:rPr lang="en-AU" sz="3200" b="1" dirty="0">
                <a:solidFill>
                  <a:srgbClr val="FF0000"/>
                </a:solidFill>
              </a:rPr>
              <a:t>Come, you whom my Father has blessed, take for your heritage the kingdom prepared for you since the foundation of the world.</a:t>
            </a:r>
          </a:p>
        </p:txBody>
      </p:sp>
      <p:pic>
        <p:nvPicPr>
          <p:cNvPr id="6146" name="Picture 2" descr="C:\Users\JOSEPH HUNG DOAN\Pictures\hoa\stock_25___gate___by_blackmoons32-d4bv5ej.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2572" y="1775535"/>
            <a:ext cx="4613209" cy="3083804"/>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JOSEPH HUNG DOAN\Pictures\hoa\gyerekek193 (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2592756"/>
            <a:ext cx="1872208" cy="2758051"/>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C:\Users\JOSEPH HUNG DOAN\Pictures\jesus\pictures cut\chua 25.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1751" y="1259392"/>
            <a:ext cx="2304256" cy="400016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Users\JOSEPH HUNG DOAN\Pictures\hoa\0_1.gif"/>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268663" y="2011731"/>
            <a:ext cx="581025" cy="581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2695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676</TotalTime>
  <Words>1087</Words>
  <Application>Microsoft Office PowerPoint</Application>
  <PresentationFormat>On-screen Show (4:3)</PresentationFormat>
  <Paragraphs>60</Paragraphs>
  <Slides>25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HUNG DOAN</dc:creator>
  <cp:lastModifiedBy>An Dang</cp:lastModifiedBy>
  <cp:revision>70</cp:revision>
  <dcterms:created xsi:type="dcterms:W3CDTF">2014-06-26T13:24:47Z</dcterms:created>
  <dcterms:modified xsi:type="dcterms:W3CDTF">2020-11-18T22:46:10Z</dcterms:modified>
</cp:coreProperties>
</file>